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3"/>
    <p:sldId id="327" r:id="rId4"/>
    <p:sldId id="260" r:id="rId5"/>
    <p:sldId id="322" r:id="rId6"/>
    <p:sldId id="323" r:id="rId7"/>
    <p:sldId id="324" r:id="rId8"/>
    <p:sldId id="306" r:id="rId9"/>
    <p:sldId id="320" r:id="rId10"/>
    <p:sldId id="321" r:id="rId11"/>
    <p:sldId id="328" r:id="rId12"/>
    <p:sldId id="329" r:id="rId13"/>
    <p:sldId id="326" r:id="rId14"/>
    <p:sldId id="284" r:id="rId15"/>
    <p:sldId id="285" r:id="rId16"/>
    <p:sldId id="286" r:id="rId17"/>
    <p:sldId id="289" r:id="rId18"/>
    <p:sldId id="292" r:id="rId19"/>
    <p:sldId id="283" r:id="rId20"/>
    <p:sldId id="295" r:id="rId21"/>
    <p:sldId id="305" r:id="rId22"/>
    <p:sldId id="296" r:id="rId23"/>
    <p:sldId id="325" r:id="rId24"/>
    <p:sldId id="308" r:id="rId25"/>
    <p:sldId id="309" r:id="rId26"/>
    <p:sldId id="312" r:id="rId27"/>
    <p:sldId id="330" r:id="rId28"/>
    <p:sldId id="332" r:id="rId29"/>
    <p:sldId id="333" r:id="rId30"/>
    <p:sldId id="334" r:id="rId31"/>
    <p:sldId id="335" r:id="rId32"/>
    <p:sldId id="281" r:id="rId33"/>
  </p:sldIdLst>
  <p:sldSz cx="12192000" cy="6858000"/>
  <p:notesSz cx="6858000" cy="9144000"/>
  <p:embeddedFontLst>
    <p:embeddedFont>
      <p:font typeface="HarmonyOS Sans SC Black" panose="00000A00000000000000" charset="-122"/>
      <p:bold r:id="rId38"/>
    </p:embeddedFont>
    <p:embeddedFont>
      <p:font typeface="华文中宋" panose="02010600040101010101" charset="-122"/>
      <p:regular r:id="rId39"/>
    </p:embeddedFont>
    <p:embeddedFont>
      <p:font typeface="黑体" panose="02010609060101010101" charset="-122"/>
      <p:regular r:id="rId40"/>
    </p:embeddedFont>
    <p:embeddedFont>
      <p:font typeface="HarmonyOS Sans SC Medium" panose="00000600000000000000" charset="-122"/>
      <p:regular r:id="rId41"/>
    </p:embeddedFont>
    <p:embeddedFont>
      <p:font typeface="微软雅黑" panose="020B0503020204020204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4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EF3"/>
    <a:srgbClr val="1D41D5"/>
    <a:srgbClr val="084257"/>
    <a:srgbClr val="9BC7EC"/>
    <a:srgbClr val="E6EAED"/>
    <a:srgbClr val="E5E9EC"/>
    <a:srgbClr val="E1E8F6"/>
    <a:srgbClr val="F8FCED"/>
    <a:srgbClr val="F7F7D5"/>
    <a:srgbClr val="F8B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8"/>
        <p:guide pos="3840"/>
        <p:guide orient="horz" pos="24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0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1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5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4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6.png"/><Relationship Id="rId3" Type="http://schemas.openxmlformats.org/officeDocument/2006/relationships/tags" Target="../tags/tag151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71.xml"/><Relationship Id="rId23" Type="http://schemas.openxmlformats.org/officeDocument/2006/relationships/tags" Target="../tags/tag170.xml"/><Relationship Id="rId22" Type="http://schemas.openxmlformats.org/officeDocument/2006/relationships/tags" Target="../tags/tag169.xml"/><Relationship Id="rId21" Type="http://schemas.openxmlformats.org/officeDocument/2006/relationships/tags" Target="../tags/tag168.xml"/><Relationship Id="rId20" Type="http://schemas.openxmlformats.org/officeDocument/2006/relationships/tags" Target="../tags/tag167.xml"/><Relationship Id="rId2" Type="http://schemas.openxmlformats.org/officeDocument/2006/relationships/image" Target="../media/image5.png"/><Relationship Id="rId19" Type="http://schemas.openxmlformats.org/officeDocument/2006/relationships/tags" Target="../tags/tag166.xml"/><Relationship Id="rId18" Type="http://schemas.openxmlformats.org/officeDocument/2006/relationships/tags" Target="../tags/tag165.xml"/><Relationship Id="rId17" Type="http://schemas.openxmlformats.org/officeDocument/2006/relationships/tags" Target="../tags/tag164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../media/image6.png"/><Relationship Id="rId3" Type="http://schemas.openxmlformats.org/officeDocument/2006/relationships/tags" Target="../tags/tag172.xml"/><Relationship Id="rId2" Type="http://schemas.openxmlformats.org/officeDocument/2006/relationships/image" Target="../media/image5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6.png"/><Relationship Id="rId3" Type="http://schemas.openxmlformats.org/officeDocument/2006/relationships/tags" Target="../tags/tag182.xml"/><Relationship Id="rId2" Type="http://schemas.openxmlformats.org/officeDocument/2006/relationships/image" Target="../media/image5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image" Target="../media/image6.png"/><Relationship Id="rId3" Type="http://schemas.openxmlformats.org/officeDocument/2006/relationships/tags" Target="../tags/tag192.xml"/><Relationship Id="rId2" Type="http://schemas.openxmlformats.org/officeDocument/2006/relationships/image" Target="../media/image5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2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image" Target="../media/image6.png"/><Relationship Id="rId3" Type="http://schemas.openxmlformats.org/officeDocument/2006/relationships/tags" Target="../tags/tag81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image" Target="../media/image5.png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5.pn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tags" Target="../tags/tag11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8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785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6300" y="2520000"/>
            <a:ext cx="104394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200">
                <a:solidFill>
                  <a:srgbClr val="142DA8"/>
                </a:solidFill>
                <a:latin typeface="Alimama ShuHeiTi Bold" charset="-122"/>
                <a:ea typeface="Alimama ShuHeiTi Bold" charset="-122"/>
              </a:rPr>
              <a:t>第九届全国大学生集成电路创新创业大赛</a:t>
            </a:r>
            <a:endParaRPr lang="zh-CN" altLang="en-US" sz="4200">
              <a:solidFill>
                <a:srgbClr val="142DA8"/>
              </a:solidFill>
              <a:latin typeface="Alimama ShuHeiTi Bold" charset="-122"/>
              <a:ea typeface="Alimama ShuHeiTi Bold" charset="-122"/>
            </a:endParaRPr>
          </a:p>
        </p:txBody>
      </p:sp>
      <p:pic>
        <p:nvPicPr>
          <p:cNvPr id="9" name="图片 8" descr="集创赛黑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000" y="1080000"/>
            <a:ext cx="1296000" cy="12960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130550" y="3426778"/>
            <a:ext cx="5930900" cy="539750"/>
          </a:xfrm>
          <a:prstGeom prst="roundRect">
            <a:avLst>
              <a:gd name="adj" fmla="val 15518"/>
            </a:avLst>
          </a:prstGeom>
          <a:solidFill>
            <a:schemeClr val="bg1"/>
          </a:solidFill>
          <a:ln w="25400">
            <a:solidFill>
              <a:srgbClr val="142DA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144145"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69970" y="3420110"/>
            <a:ext cx="50520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b="1">
                <a:solidFill>
                  <a:srgbClr val="142DA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lang="en-US" altLang="zh-CN" sz="3000" b="1">
                <a:solidFill>
                  <a:srgbClr val="142DA8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RISC-V</a:t>
            </a:r>
            <a:r>
              <a:rPr lang="zh-CN" altLang="en-US" sz="3000" b="1">
                <a:solidFill>
                  <a:srgbClr val="142DA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指令集的</a:t>
            </a:r>
            <a:r>
              <a:rPr lang="en-US" altLang="zh-CN" sz="3000" b="1">
                <a:solidFill>
                  <a:srgbClr val="142DA8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CPU</a:t>
            </a:r>
            <a:endParaRPr lang="en-US" altLang="zh-CN" sz="3000" b="1">
              <a:solidFill>
                <a:srgbClr val="142DA8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806190" y="4594860"/>
            <a:ext cx="1843405" cy="360045"/>
          </a:xfrm>
          <a:prstGeom prst="roundRect">
            <a:avLst>
              <a:gd name="adj" fmla="val 50000"/>
            </a:avLst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逆舟冰箱小队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077075" y="4594860"/>
            <a:ext cx="1734185" cy="360045"/>
          </a:xfrm>
          <a:prstGeom prst="roundRect">
            <a:avLst>
              <a:gd name="adj" fmla="val 50000"/>
            </a:avLst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初赛</a:t>
            </a:r>
            <a:r>
              <a:rPr lang="en-US" altLang="zh-CN"/>
              <a:t>ppt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826000" y="1075265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7370" y="4035425"/>
            <a:ext cx="3818255" cy="2464435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a:ln>
        </p:spPr>
        <p:txBody>
          <a:bodyPr wrap="square" rtlCol="0" anchor="t">
            <a:no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Verilog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：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核心设计语言，用于实现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RTL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级电路模型并生成可综合代码，其仿真结果直接反映硬件行为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1040" y="4035425"/>
            <a:ext cx="3800475" cy="2468245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a:ln>
        </p:spPr>
        <p:txBody>
          <a:bodyPr wrap="square" rtlCol="0" anchor="t">
            <a:no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VHDL：</a:t>
            </a:r>
            <a:endParaRPr lang="en-US" altLang="zh-CN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主要用于集成第三方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IP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核及构建高精度参考模型，通过混合仿真验证设计功能正确性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6930" y="4035425"/>
            <a:ext cx="3454400" cy="247904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a:ln>
        </p:spPr>
        <p:txBody>
          <a:bodyPr wrap="square" rtlCol="0" anchor="t">
            <a:no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SystemVerilog：</a:t>
            </a:r>
            <a:endParaRPr lang="en-US" altLang="zh-CN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在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Verilog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基础上扩展了高级验证功能，支持断言检查（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SVA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）等功能，显著提升仿真验证效率和完备性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组合 33"/>
          <p:cNvSpPr/>
          <p:nvPr/>
        </p:nvSpPr>
        <p:spPr>
          <a:xfrm>
            <a:off x="3629660" y="360045"/>
            <a:ext cx="5212080" cy="53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编程语言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26171" t="114" r="20670" b="57868"/>
          <a:stretch>
            <a:fillRect/>
          </a:stretch>
        </p:blipFill>
        <p:spPr>
          <a:xfrm>
            <a:off x="1263650" y="1309370"/>
            <a:ext cx="4034790" cy="2613660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-1312" t="51605" r="-497" b="-208"/>
          <a:stretch>
            <a:fillRect/>
          </a:stretch>
        </p:blipFill>
        <p:spPr>
          <a:xfrm>
            <a:off x="5429250" y="1353185"/>
            <a:ext cx="6116320" cy="25260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826000" y="1075265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62698" y="4043680"/>
            <a:ext cx="10282555" cy="2468245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a:ln>
        </p:spPr>
        <p:txBody>
          <a:bodyPr wrap="square" rtlCol="0" anchor="t">
            <a:no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XDC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：</a:t>
            </a:r>
            <a:endParaRPr lang="en-US" altLang="zh-CN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XDC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约束文件在数字电路仿真验证中发挥着桥梁作用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我们通过其进行</a:t>
            </a:r>
            <a:r>
              <a:rPr lang="zh-CN" altLang="en-US" sz="2000" b="1">
                <a:solidFill>
                  <a:srgbClr val="1D41D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时序约束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（如时钟定义、输入输出延迟）、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1D41D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物理约束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（如管脚分配、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I/O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电平标准）和</a:t>
            </a:r>
            <a:r>
              <a:rPr lang="zh-CN" altLang="en-US" sz="2000" b="1">
                <a:solidFill>
                  <a:srgbClr val="1D41D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设计规则约束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（如最大扇出、跨时钟域声明），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将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RTL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设计与实际硬件实现条件紧密结合。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组合 33"/>
          <p:cNvSpPr/>
          <p:nvPr/>
        </p:nvSpPr>
        <p:spPr>
          <a:xfrm>
            <a:off x="3629660" y="360045"/>
            <a:ext cx="5212080" cy="53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编程语言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26171" t="114" r="20670" b="57868"/>
          <a:stretch>
            <a:fillRect/>
          </a:stretch>
        </p:blipFill>
        <p:spPr>
          <a:xfrm>
            <a:off x="1263650" y="1309370"/>
            <a:ext cx="4034790" cy="2613660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-1312" t="51605" r="-497" b="-208"/>
          <a:stretch>
            <a:fillRect/>
          </a:stretch>
        </p:blipFill>
        <p:spPr>
          <a:xfrm>
            <a:off x="5429250" y="1353185"/>
            <a:ext cx="6116320" cy="25260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681605" y="2880000"/>
            <a:ext cx="6828790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>
                <a:solidFill>
                  <a:srgbClr val="142DA8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模块介绍</a:t>
            </a:r>
            <a:endParaRPr lang="zh-CN" altLang="en-US" sz="4400">
              <a:solidFill>
                <a:srgbClr val="142DA8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645785" y="1800000"/>
            <a:ext cx="900000" cy="900000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>
                <a:latin typeface="HarmonyOS Sans SC Black" panose="00000A00000000000000" charset="-122"/>
                <a:ea typeface="HarmonyOS Sans SC Black" panose="00000A00000000000000" charset="-122"/>
              </a:rPr>
              <a:t>2</a:t>
            </a:r>
            <a:endParaRPr lang="en-US" altLang="zh-CN" sz="40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pic>
        <p:nvPicPr>
          <p:cNvPr id="2" name="IM 2"/>
          <p:cNvPicPr/>
          <p:nvPr/>
        </p:nvPicPr>
        <p:blipFill>
          <a:blip r:embed="rId3"/>
          <a:stretch>
            <a:fillRect/>
          </a:stretch>
        </p:blipFill>
        <p:spPr>
          <a:xfrm>
            <a:off x="295275" y="1712595"/>
            <a:ext cx="6250305" cy="326517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754495" y="1157605"/>
            <a:ext cx="6395720" cy="5286375"/>
            <a:chOff x="10637" y="1823"/>
            <a:chExt cx="10072" cy="8325"/>
          </a:xfrm>
        </p:grpSpPr>
        <p:sp>
          <p:nvSpPr>
            <p:cNvPr id="384" name="矩形 5"/>
            <p:cNvSpPr txBox="1"/>
            <p:nvPr/>
          </p:nvSpPr>
          <p:spPr>
            <a:xfrm>
              <a:off x="10667" y="1823"/>
              <a:ext cx="8034" cy="916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accent1">
                  <a:shade val="50000"/>
                  <a:alpha val="91000"/>
                </a:schemeClr>
              </a:solidFill>
              <a:prstDash val="solid"/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lnSpc>
                  <a:spcPct val="125000"/>
                </a:lnSpc>
                <a:defRPr sz="2000">
                  <a:solidFill>
                    <a:srgbClr val="404040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lvl1pPr>
            </a:lstStyle>
            <a:p>
              <a:pPr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•  </a:t>
              </a:r>
              <a:r>
                <a:rPr lang="zh-CN" altLang="en-US" sz="22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顶层模块（</a:t>
              </a:r>
              <a:r>
                <a:rPr lang="en-US" altLang="zh-CN" sz="22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CPU</a:t>
              </a:r>
              <a:r>
                <a:rPr lang="zh-CN" altLang="en-US" sz="22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）</a:t>
              </a:r>
              <a:endParaRPr lang="zh-CN" altLang="en-US" sz="2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45" y="3017"/>
              <a:ext cx="8057" cy="4394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accent1">
                  <a:shade val="50000"/>
                  <a:alpha val="91000"/>
                </a:schemeClr>
              </a:solidFill>
              <a:prstDash val="solid"/>
            </a:ln>
          </p:spPr>
          <p:txBody>
            <a:bodyPr wrap="square" rtlCol="0" anchor="t">
              <a:noAutofit/>
            </a:bodyPr>
            <a:p>
              <a:pPr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•  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取值单元（</a:t>
              </a: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IFU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）</a:t>
              </a:r>
              <a:endParaRPr lang="zh-CN" altLang="en-US" sz="2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•  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指令译码单元（</a:t>
              </a: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IDU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）</a:t>
              </a:r>
              <a:endParaRPr lang="zh-CN" altLang="en-US" sz="2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•  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算数逻辑单元（</a:t>
              </a: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ALU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）</a:t>
              </a:r>
              <a:endParaRPr lang="zh-CN" altLang="en-US" sz="2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•  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地址生成单元（</a:t>
              </a: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AGU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）</a:t>
              </a:r>
              <a:endParaRPr lang="zh-CN" altLang="en-US" sz="2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•  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访存单元（</a:t>
              </a: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LSU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）</a:t>
              </a:r>
              <a:endParaRPr lang="zh-CN" altLang="en-US" sz="2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•  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写回单元（</a:t>
              </a: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WBU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）</a:t>
              </a:r>
              <a:endParaRPr lang="zh-CN" altLang="en-US" sz="2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637" y="7579"/>
              <a:ext cx="8065" cy="876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accent1">
                  <a:shade val="50000"/>
                  <a:alpha val="91000"/>
                </a:schemeClr>
              </a:solidFill>
              <a:prstDash val="solid"/>
            </a:ln>
          </p:spPr>
          <p:txBody>
            <a:bodyPr wrap="square" rtlCol="0" anchor="t">
              <a:noAutofit/>
            </a:bodyPr>
            <a:p>
              <a:pPr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•  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寄存器堆（</a:t>
              </a: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RegFile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）</a:t>
              </a:r>
              <a:endParaRPr lang="zh-CN" altLang="en-US" sz="2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" name="右大括号 8"/>
            <p:cNvSpPr/>
            <p:nvPr/>
          </p:nvSpPr>
          <p:spPr>
            <a:xfrm>
              <a:off x="16016" y="3384"/>
              <a:ext cx="550" cy="3845"/>
            </a:xfrm>
            <a:prstGeom prst="rightBrac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641" y="8623"/>
              <a:ext cx="8060" cy="1525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accent1">
                  <a:shade val="50000"/>
                  <a:alpha val="91000"/>
                </a:schemeClr>
              </a:solidFill>
              <a:prstDash val="solid"/>
            </a:ln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•  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流水线控制器（</a:t>
              </a:r>
              <a:r>
                <a:rPr lang="en-US" altLang="zh-CN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Pipeline_Ctrl</a:t>
              </a:r>
              <a:r>
                <a:rPr lang="zh-CN" altLang="en-US" sz="2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）：</a:t>
              </a:r>
              <a:endPara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marL="0" indent="0" algn="l">
                <a:lnSpc>
                  <a:spcPct val="150000"/>
                </a:lnSpc>
              </a:pPr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根据执行单元输入输出数据判断流水线是否阻塞或冲刷</a:t>
              </a:r>
              <a:endPara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043" y="4597"/>
              <a:ext cx="3666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zh-CN" altLang="en-US" sz="2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执行</a:t>
              </a:r>
              <a:endParaRPr lang="zh-CN" altLang="en-US" sz="22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模块</a:t>
              </a:r>
              <a:endParaRPr lang="zh-CN" altLang="en-US" sz="22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387793" y="53117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设计框图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501390" y="272415"/>
            <a:ext cx="6096000" cy="715645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</p:spPr>
        <p:txBody>
          <a:bodyPr wrap="square" rtlCol="0" anchor="t">
            <a:spAutoFit/>
          </a:bodyPr>
          <a:p>
            <a:pPr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我们的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CPU 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分成以下主要模块：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2270" y="1564640"/>
            <a:ext cx="8887460" cy="17532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顶层模块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(CPU)​​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外层封装，连接各功能模块，协调数据流动和控制信号传递。包含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clock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reset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IROM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DRAM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等接口信号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9500" y="3735705"/>
            <a:ext cx="10033000" cy="16148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​​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取指模块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(IFU)​​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通过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IROM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总线读取指令，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PC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存放在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IFU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中，推测执行策略，错误时冲刷指令并更新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PC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。接口信号包括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clock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reset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IROM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WBU - 2 - IFU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IFU - 2 - IDU</a:t>
            </a:r>
            <a:endParaRPr lang="en-US" altLang="zh-CN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5390" y="1751965"/>
            <a:ext cx="9761220" cy="16148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译码模块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(IDU)​​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将指令转译为控制信号，分发给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ALU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或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AGU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，获取操作数。接口信号包括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clock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reset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REG - 2 - IDU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IDU - 2 - REG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IFU - 2 - IDU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IDU - 2 - EXU</a:t>
            </a:r>
            <a:endParaRPr lang="en-US" altLang="zh-CN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488" y="3731260"/>
            <a:ext cx="10741025" cy="16148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算数逻辑模块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(ALU)​​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执行加、减、逻辑与、或、异或等操作，输入来自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IDU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的指令和操作数，输出运算结果和状态标志位。接口信号包括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clock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reset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IDU - 2 - EXU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EXU - 2 - WBU</a:t>
            </a:r>
            <a:endParaRPr lang="en-US" altLang="zh-CN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2270" y="1440815"/>
            <a:ext cx="8887460" cy="175323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地址生成模块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(AGU)​​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根据指令计算内存地址，传递给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WBU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模块。接口信号包括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clock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reset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IDU - 2 - EXU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AGU - 2 - LSU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1448" y="3622675"/>
            <a:ext cx="9349105" cy="16148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​​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访存模块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(LSU)​​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根据指令计算内存地址并传递给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WBU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模块，包含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DRAM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总线信号。接口信号包括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clock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reset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AGU - 2 - LSU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EXU - 2 - WBU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DRAM</a:t>
            </a:r>
            <a:endParaRPr lang="en-US" altLang="zh-CN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13510" y="1611630"/>
            <a:ext cx="9364980" cy="16148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写回模块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(WBU)​​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将运算结果写回寄存器堆，输入来自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ALU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LSU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的结果和状态标志位。接口信号包括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clock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reset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EXU - 2 - WBU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WBU - 2 - IFU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WBU - 2 - REG</a:t>
            </a:r>
            <a:endParaRPr lang="en-US" altLang="zh-CN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52270" y="3839845"/>
            <a:ext cx="8887460" cy="16148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寄存器堆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(RegFile)​​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包含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32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个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GPR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和部分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CSR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，读操作组合逻辑，写操作时序逻辑，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PC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存放在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IFU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中。接口信号包括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clock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reset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REG - 2 - IDU</a:t>
            </a: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</a:rPr>
              <a:t>WBU - 2 - REG</a:t>
            </a:r>
            <a:endParaRPr lang="en-US" altLang="zh-CN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10" name="组合 33"/>
          <p:cNvSpPr/>
          <p:nvPr/>
        </p:nvSpPr>
        <p:spPr>
          <a:xfrm>
            <a:off x="4836000" y="720000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 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流水线设计</a:t>
            </a:r>
            <a:endParaRPr 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71675" y="2586990"/>
            <a:ext cx="8756650" cy="180467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本处理器流水线采用</a:t>
            </a:r>
            <a:r>
              <a:rPr lang="en-US" altLang="zh-CN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 </a:t>
            </a:r>
            <a:r>
              <a:rPr lang="en-US" altLang="zh-CN" sz="2400">
                <a:solidFill>
                  <a:srgbClr val="1D41D5"/>
                </a:solidFill>
                <a:latin typeface="Times New Roman" panose="02020603050405020304"/>
                <a:ea typeface="Times New Roman" panose="02020603050405020304"/>
              </a:rPr>
              <a:t>valid-ready </a:t>
            </a:r>
            <a:r>
              <a:rPr lang="zh-CN" altLang="en-US" sz="2400">
                <a:solidFill>
                  <a:srgbClr val="1D41D5"/>
                </a:solidFill>
                <a:latin typeface="黑体" panose="02010609060101010101" charset="-122"/>
                <a:ea typeface="黑体" panose="02010609060101010101" charset="-122"/>
              </a:rPr>
              <a:t>握手机制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endParaRPr lang="zh-CN" alt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流水线控制器对每一个流水线寄存器都传入一个 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PipeCtrl 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总线，</a:t>
            </a:r>
            <a:endParaRPr lang="zh-CN" alt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包含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stall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flush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信号。</a:t>
            </a:r>
            <a:endParaRPr lang="zh-CN" alt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10" name="组合 33"/>
          <p:cNvSpPr/>
          <p:nvPr/>
        </p:nvSpPr>
        <p:spPr>
          <a:xfrm>
            <a:off x="3446463" y="720090"/>
            <a:ext cx="5299075" cy="53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 lang="zh-CN" b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宋体" panose="02010600030101010101" pitchFamily="2" charset="-122"/>
              </a:rPr>
              <a:t>流水线状态机</a:t>
            </a:r>
            <a:endParaRPr lang="zh-CN" b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580448" y="2110740"/>
            <a:ext cx="5031105" cy="67373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对</a:t>
            </a:r>
            <a:r>
              <a:rPr lang="en-US" altLang="zh-CN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流水线</a:t>
            </a:r>
            <a:endParaRPr lang="zh-CN" alt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580448" y="3363595"/>
            <a:ext cx="5031105" cy="67373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对</a:t>
            </a:r>
            <a:r>
              <a:rPr lang="en-US" altLang="zh-CN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n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流水线</a:t>
            </a:r>
            <a:endParaRPr lang="zh-CN" alt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580448" y="4616450"/>
            <a:ext cx="5031105" cy="67373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n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对</a:t>
            </a:r>
            <a:r>
              <a:rPr lang="en-US" altLang="zh-CN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流水线</a:t>
            </a:r>
            <a:endParaRPr lang="zh-CN" alt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目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0000" y="432000"/>
            <a:ext cx="1260000" cy="57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/>
            <a:r>
              <a:rPr lang="zh-CN" altLang="en-US" sz="4200">
                <a:solidFill>
                  <a:srgbClr val="142DA8"/>
                </a:solidFill>
                <a:latin typeface="HarmonyOS Sans SC Black" panose="00000A00000000000000" charset="-122"/>
                <a:ea typeface="HarmonyOS Sans SC Black" panose="00000A00000000000000" charset="-122"/>
              </a:rPr>
              <a:t>目录</a:t>
            </a:r>
            <a:endParaRPr lang="zh-CN" altLang="en-US" sz="4200">
              <a:solidFill>
                <a:srgbClr val="142DA8"/>
              </a:solidFill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979930" y="1800000"/>
            <a:ext cx="540000" cy="540000"/>
          </a:xfrm>
          <a:prstGeom prst="rect">
            <a:avLst/>
          </a:prstGeom>
          <a:solidFill>
            <a:srgbClr val="55CBF8"/>
          </a:solidFill>
          <a:ln>
            <a:noFill/>
          </a:ln>
          <a:effectLst>
            <a:outerShdw blurRad="50800" dist="38100" dir="270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HarmonyOS Sans SC Black" panose="00000A00000000000000" charset="-122"/>
                <a:ea typeface="HarmonyOS Sans SC Black" panose="00000A00000000000000" charset="-122"/>
              </a:rPr>
              <a:t>1</a:t>
            </a:r>
            <a:endParaRPr lang="en-US" altLang="zh-CN" sz="24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979930" y="2880000"/>
            <a:ext cx="540000" cy="540000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HarmonyOS Sans SC Black" panose="00000A00000000000000" charset="-122"/>
                <a:ea typeface="HarmonyOS Sans SC Black" panose="00000A00000000000000" charset="-122"/>
              </a:rPr>
              <a:t>2</a:t>
            </a:r>
            <a:endParaRPr lang="en-US" altLang="zh-CN" sz="24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979930" y="3960000"/>
            <a:ext cx="540000" cy="540000"/>
          </a:xfrm>
          <a:prstGeom prst="rect">
            <a:avLst/>
          </a:prstGeom>
          <a:solidFill>
            <a:srgbClr val="1718B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HarmonyOS Sans SC Black" panose="00000A00000000000000" charset="-122"/>
                <a:ea typeface="HarmonyOS Sans SC Black" panose="00000A00000000000000" charset="-122"/>
              </a:rPr>
              <a:t>3</a:t>
            </a:r>
            <a:endParaRPr lang="en-US" altLang="zh-CN" sz="24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979930" y="5040000"/>
            <a:ext cx="540000" cy="540000"/>
          </a:xfrm>
          <a:prstGeom prst="rect">
            <a:avLst/>
          </a:prstGeom>
          <a:solidFill>
            <a:srgbClr val="9545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HarmonyOS Sans SC Black" panose="00000A00000000000000" charset="-122"/>
                <a:ea typeface="HarmonyOS Sans SC Black" panose="00000A00000000000000" charset="-122"/>
              </a:rPr>
              <a:t>4</a:t>
            </a:r>
            <a:endParaRPr lang="en-US" altLang="zh-CN" sz="24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9625" y="1104265"/>
            <a:ext cx="1080000" cy="18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/>
            <a:r>
              <a:rPr lang="en-US" altLang="zh-CN" sz="1400">
                <a:solidFill>
                  <a:srgbClr val="142DA8"/>
                </a:solidFill>
                <a:latin typeface="HarmonyOS Sans SC Black" panose="00000A00000000000000" charset="-122"/>
                <a:ea typeface="HarmonyOS Sans SC Black" panose="00000A00000000000000" charset="-122"/>
              </a:rPr>
              <a:t>CONTENTS</a:t>
            </a:r>
            <a:endParaRPr lang="en-US" altLang="zh-CN" sz="1400">
              <a:solidFill>
                <a:srgbClr val="142DA8"/>
              </a:solidFill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882540" y="1746250"/>
            <a:ext cx="3600000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黑体" panose="02010609060101010101" charset="-122"/>
              </a:rPr>
              <a:t>项目概述</a:t>
            </a:r>
            <a:endParaRPr lang="zh-CN" altLang="en-US" sz="24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黑体" panose="0201060906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882540" y="217805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400">
                <a:solidFill>
                  <a:srgbClr val="666666"/>
                </a:solidFill>
                <a:latin typeface="华文中宋" panose="02010600040101010101" charset="-122"/>
                <a:ea typeface="华文中宋" panose="02010600040101010101" charset="-122"/>
              </a:rPr>
              <a:t>项目目标、关键技术突破、</a:t>
            </a:r>
            <a:r>
              <a:rPr lang="zh-CN" altLang="en-US" sz="1400">
                <a:solidFill>
                  <a:srgbClr val="666666"/>
                </a:solidFill>
                <a:latin typeface="华文中宋" panose="02010600040101010101" charset="-122"/>
                <a:ea typeface="华文中宋" panose="02010600040101010101" charset="-122"/>
              </a:rPr>
              <a:t>平台说明</a:t>
            </a:r>
            <a:endParaRPr lang="zh-CN" altLang="en-US" sz="1400">
              <a:solidFill>
                <a:srgbClr val="666666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3175" y="2825750"/>
            <a:ext cx="3600000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黑体" panose="02010609060101010101" charset="-122"/>
              </a:rPr>
              <a:t>模块介绍</a:t>
            </a:r>
            <a:endParaRPr lang="zh-CN" altLang="en-US" sz="24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2883175" y="325755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666666"/>
                </a:solidFill>
                <a:latin typeface="华文中宋" panose="02010600040101010101" charset="-122"/>
                <a:ea typeface="华文中宋" panose="02010600040101010101" charset="-122"/>
              </a:rPr>
              <a:t>cpu</a:t>
            </a:r>
            <a:r>
              <a:rPr lang="zh-CN" altLang="en-US" sz="1400">
                <a:solidFill>
                  <a:srgbClr val="666666"/>
                </a:solidFill>
                <a:latin typeface="华文中宋" panose="02010600040101010101" charset="-122"/>
                <a:ea typeface="华文中宋" panose="02010600040101010101" charset="-122"/>
              </a:rPr>
              <a:t>设计框图、各模块</a:t>
            </a:r>
            <a:r>
              <a:rPr lang="zh-CN" altLang="en-US" sz="1400">
                <a:solidFill>
                  <a:srgbClr val="666666"/>
                </a:solidFill>
                <a:latin typeface="华文中宋" panose="02010600040101010101" charset="-122"/>
                <a:ea typeface="华文中宋" panose="02010600040101010101" charset="-122"/>
              </a:rPr>
              <a:t>说明</a:t>
            </a:r>
            <a:endParaRPr lang="zh-CN" altLang="en-US" sz="1400">
              <a:solidFill>
                <a:srgbClr val="666666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2883810" y="3951605"/>
            <a:ext cx="3600000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黑体" panose="02010609060101010101" charset="-122"/>
                <a:sym typeface="+mn-ea"/>
              </a:rPr>
              <a:t>仿真</a:t>
            </a:r>
            <a:r>
              <a:rPr lang="en-US" altLang="zh-CN" sz="2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黑体" panose="02010609060101010101" charset="-122"/>
                <a:sym typeface="+mn-ea"/>
              </a:rPr>
              <a:t>&amp;</a:t>
            </a:r>
            <a:r>
              <a:rPr lang="zh-CN" altLang="en-US" sz="2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黑体" panose="02010609060101010101" charset="-122"/>
                <a:sym typeface="+mn-ea"/>
              </a:rPr>
              <a:t>验证</a:t>
            </a:r>
            <a:r>
              <a:rPr lang="zh-CN" altLang="en-US" sz="2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黑体" panose="02010609060101010101" charset="-122"/>
                <a:sym typeface="+mn-ea"/>
              </a:rPr>
              <a:t>结果</a:t>
            </a:r>
            <a:endParaRPr lang="zh-CN" altLang="en-US" sz="24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2882540" y="437515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400">
                <a:solidFill>
                  <a:srgbClr val="666666"/>
                </a:solidFill>
                <a:latin typeface="华文中宋" panose="02010600040101010101" charset="-122"/>
                <a:ea typeface="华文中宋" panose="02010600040101010101" charset="-122"/>
              </a:rPr>
              <a:t>截图</a:t>
            </a:r>
            <a:r>
              <a:rPr lang="zh-CN" altLang="en-US" sz="1400">
                <a:solidFill>
                  <a:srgbClr val="666666"/>
                </a:solidFill>
                <a:latin typeface="华文中宋" panose="02010600040101010101" charset="-122"/>
                <a:ea typeface="华文中宋" panose="02010600040101010101" charset="-122"/>
              </a:rPr>
              <a:t>说明</a:t>
            </a:r>
            <a:endParaRPr lang="zh-CN" altLang="en-US" sz="1400">
              <a:solidFill>
                <a:srgbClr val="666666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883175" y="5022850"/>
            <a:ext cx="3600000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黑体" panose="02010609060101010101" charset="-122"/>
              </a:rPr>
              <a:t>结论与总结</a:t>
            </a:r>
            <a:endParaRPr lang="zh-CN" altLang="en-US" sz="24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2883175" y="545465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400">
                <a:solidFill>
                  <a:srgbClr val="666666"/>
                </a:solidFill>
                <a:latin typeface="华文中宋" panose="02010600040101010101" charset="-122"/>
                <a:ea typeface="华文中宋" panose="02010600040101010101" charset="-122"/>
              </a:rPr>
              <a:t>实现功能列表、存在问题与</a:t>
            </a:r>
            <a:r>
              <a:rPr lang="zh-CN" altLang="en-US" sz="1400">
                <a:solidFill>
                  <a:srgbClr val="666666"/>
                </a:solidFill>
                <a:latin typeface="华文中宋" panose="02010600040101010101" charset="-122"/>
                <a:ea typeface="华文中宋" panose="02010600040101010101" charset="-122"/>
              </a:rPr>
              <a:t>优化方向</a:t>
            </a:r>
            <a:endParaRPr lang="zh-CN" altLang="en-US" sz="1400">
              <a:solidFill>
                <a:srgbClr val="666666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1718" y="1927860"/>
            <a:ext cx="10108565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状态转移条件优先级为</a:t>
            </a:r>
            <a:r>
              <a:rPr lang="en-US" sz="2400" b="1">
                <a:solidFill>
                  <a:srgbClr val="1D41D5"/>
                </a:solidFill>
                <a:latin typeface="黑体" panose="02010609060101010101" charset="-122"/>
                <a:ea typeface="黑体" panose="02010609060101010101" charset="-122"/>
              </a:rPr>
              <a:t>下游就绪</a:t>
            </a: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sz="2400" b="1">
                <a:solidFill>
                  <a:srgbClr val="1D41D5"/>
                </a:solidFill>
                <a:latin typeface="黑体" panose="02010609060101010101" charset="-122"/>
                <a:ea typeface="黑体" panose="02010609060101010101" charset="-122"/>
              </a:rPr>
              <a:t>流水线控制</a:t>
            </a: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endParaRPr 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en-US" sz="2400" b="1">
                <a:solidFill>
                  <a:srgbClr val="1D41D5"/>
                </a:solidFill>
                <a:latin typeface="黑体" panose="02010609060101010101" charset="-122"/>
                <a:ea typeface="黑体" panose="02010609060101010101" charset="-122"/>
              </a:rPr>
              <a:t>数据锁存</a:t>
            </a: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在握手成功时发生。</a:t>
            </a:r>
            <a:endParaRPr lang="zh-CN" altLang="en-US" sz="22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85" y="3653155"/>
            <a:ext cx="6625590" cy="22936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975735" y="6085840"/>
            <a:ext cx="4240530" cy="395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thisIn .valid </a:t>
            </a:r>
            <a:r>
              <a:rPr lang="zh-CN" altLang="en-US"/>
              <a:t>的状态转移方程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336098" y="824230"/>
            <a:ext cx="3519805" cy="67373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对</a:t>
            </a:r>
            <a:r>
              <a:rPr lang="en-US" altLang="zh-CN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流水线</a:t>
            </a:r>
            <a:endParaRPr lang="zh-CN" alt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893763" y="1820545"/>
            <a:ext cx="10404475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zh-CN" altLang="en-US" sz="22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数据从单个前驱阶段根据条件分发到</a:t>
            </a:r>
            <a:r>
              <a:rPr lang="en-US" altLang="zh-CN" sz="22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n</a:t>
            </a:r>
            <a:r>
              <a:rPr lang="zh-CN" altLang="en-US" sz="22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个后继阶段中的一个，</a:t>
            </a:r>
            <a:endParaRPr lang="zh-CN" altLang="en-US" sz="22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zh-CN" altLang="en-US" sz="22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涉及</a:t>
            </a:r>
            <a:r>
              <a:rPr lang="en-US" sz="2400" b="1">
                <a:solidFill>
                  <a:srgbClr val="1D41D5"/>
                </a:solidFill>
                <a:latin typeface="黑体" panose="02010609060101010101" charset="-122"/>
                <a:ea typeface="黑体" panose="02010609060101010101" charset="-122"/>
              </a:rPr>
              <a:t>条件路由</a:t>
            </a:r>
            <a:r>
              <a:rPr lang="zh-CN" altLang="en-US" sz="22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sz="2400" b="1">
                <a:solidFill>
                  <a:srgbClr val="1D41D5"/>
                </a:solidFill>
                <a:latin typeface="黑体" panose="02010609060101010101" charset="-122"/>
                <a:ea typeface="黑体" panose="02010609060101010101" charset="-122"/>
              </a:rPr>
              <a:t>数据传输</a:t>
            </a:r>
            <a:r>
              <a:rPr lang="zh-CN" altLang="en-US" sz="22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sz="2400" b="1">
                <a:solidFill>
                  <a:srgbClr val="1D41D5"/>
                </a:solidFill>
                <a:latin typeface="黑体" panose="02010609060101010101" charset="-122"/>
                <a:ea typeface="黑体" panose="02010609060101010101" charset="-122"/>
              </a:rPr>
              <a:t>源就绪信号</a:t>
            </a:r>
            <a:r>
              <a:rPr lang="zh-CN" altLang="en-US" sz="22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sz="2400" b="1">
                <a:solidFill>
                  <a:srgbClr val="1D41D5"/>
                </a:solidFill>
                <a:latin typeface="黑体" panose="02010609060101010101" charset="-122"/>
                <a:ea typeface="黑体" panose="02010609060101010101" charset="-122"/>
              </a:rPr>
              <a:t>目标有效信号</a:t>
            </a:r>
            <a:r>
              <a:rPr lang="zh-CN" altLang="en-US" sz="22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管理</a:t>
            </a:r>
            <a:r>
              <a:rPr lang="zh-CN" altLang="en-US" sz="22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2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336098" y="923290"/>
            <a:ext cx="3519805" cy="67373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对</a:t>
            </a:r>
            <a:r>
              <a:rPr lang="en-US" altLang="zh-CN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n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流水线</a:t>
            </a:r>
            <a:endParaRPr lang="zh-CN" alt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94080" y="4594860"/>
            <a:ext cx="10404475" cy="9004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p>
            <a:pPr marL="0" algn="ctr" defTabSz="266700" eaLnBrk="0" fontAlgn="base">
              <a:lnSpc>
                <a:spcPct val="180000"/>
              </a:lnSpc>
              <a:spcBef>
                <a:spcPts val="200"/>
              </a:spcBef>
              <a:buClrTx/>
              <a:buSzTx/>
              <a:buFontTx/>
            </a:pPr>
            <a:r>
              <a:rPr lang="zh-CN" altLang="en-US" sz="22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使用仲裁器从多个请求源中选择一个授予访问共享资源权限。</a:t>
            </a:r>
            <a:endParaRPr lang="zh-CN" altLang="en-US" sz="22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4336098" y="3697605"/>
            <a:ext cx="3519805" cy="67373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p>
            <a:pPr marL="0" algn="ctr" defTabSz="266700" eaLnBrk="0" fontAlgn="base">
              <a:lnSpc>
                <a:spcPct val="150000"/>
              </a:lnSpc>
              <a:spcBef>
                <a:spcPts val="200"/>
              </a:spcBef>
              <a:buClrTx/>
              <a:buSzTx/>
              <a:buFontTx/>
            </a:pPr>
            <a:r>
              <a:rPr lang="en-US" altLang="zh-CN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n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对</a:t>
            </a:r>
            <a:r>
              <a:rPr 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流水线</a:t>
            </a:r>
            <a:endParaRPr lang="zh-CN" altLang="en-US" sz="2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646000" y="1799730"/>
            <a:ext cx="900000" cy="900000"/>
          </a:xfrm>
          <a:prstGeom prst="rect">
            <a:avLst/>
          </a:prstGeom>
          <a:solidFill>
            <a:srgbClr val="1718B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>
                <a:latin typeface="HarmonyOS Sans SC Black" panose="00000A00000000000000" charset="-122"/>
                <a:ea typeface="HarmonyOS Sans SC Black" panose="00000A00000000000000" charset="-122"/>
              </a:rPr>
              <a:t>3</a:t>
            </a:r>
            <a:endParaRPr lang="en-US" altLang="zh-CN" sz="40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681605" y="2880000"/>
            <a:ext cx="6828790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>
                <a:solidFill>
                  <a:srgbClr val="142DA8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仿真</a:t>
            </a:r>
            <a:r>
              <a:rPr lang="en-US" altLang="zh-CN" sz="4400">
                <a:solidFill>
                  <a:srgbClr val="142DA8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&amp;</a:t>
            </a:r>
            <a:r>
              <a:rPr lang="zh-CN" altLang="en-US" sz="4400">
                <a:solidFill>
                  <a:srgbClr val="142DA8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验证</a:t>
            </a:r>
            <a:r>
              <a:rPr lang="zh-CN" altLang="en-US" sz="4400">
                <a:solidFill>
                  <a:srgbClr val="142DA8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结果</a:t>
            </a:r>
            <a:endParaRPr lang="zh-CN" altLang="en-US" sz="4400">
              <a:solidFill>
                <a:srgbClr val="142DA8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6333" y="4469130"/>
            <a:ext cx="9919335" cy="14763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图为使用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Vivado Simulator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仿真下的官方测试用例仿真结果，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表明仿真测试用例通过，通过条数（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37/37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测试程序执行的时间，单位为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ms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（用时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1255ms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1.255s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组合 33"/>
          <p:cNvSpPr/>
          <p:nvPr/>
        </p:nvSpPr>
        <p:spPr>
          <a:xfrm>
            <a:off x="4808695" y="648245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仿真结果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3" descr="cd669fa3ee55caf4170e1084ce065b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8" y="1906270"/>
            <a:ext cx="11243945" cy="2045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6333" y="5090160"/>
            <a:ext cx="9919335" cy="14763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图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为使用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Verilator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仿真下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CoreMark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仿真结果。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对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Coremark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进行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1000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次迭代，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运行总时长为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2795258ms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，并且成功通过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CoreMark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测试。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组合 33"/>
          <p:cNvSpPr/>
          <p:nvPr/>
        </p:nvSpPr>
        <p:spPr>
          <a:xfrm>
            <a:off x="4808695" y="648245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仿真结果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715" y="1619885"/>
            <a:ext cx="5767705" cy="32505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7" name="组合 33"/>
          <p:cNvSpPr/>
          <p:nvPr/>
        </p:nvSpPr>
        <p:spPr>
          <a:xfrm>
            <a:off x="4836000" y="648245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验证结果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rcRect l="-6492" t="12502" r="-6223" b="13107"/>
          <a:stretch>
            <a:fillRect/>
          </a:stretch>
        </p:blipFill>
        <p:spPr>
          <a:xfrm>
            <a:off x="535940" y="3753168"/>
            <a:ext cx="3418205" cy="25419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" name="图片 3" descr="8d86115b19660b63e7aa7f8e5f77514"/>
          <p:cNvPicPr>
            <a:picLocks noChangeAspect="1"/>
          </p:cNvPicPr>
          <p:nvPr/>
        </p:nvPicPr>
        <p:blipFill>
          <a:blip r:embed="rId4">
            <a:lum bright="6000" contrast="-6000"/>
          </a:blip>
          <a:srcRect l="12700" t="371" r="10792" b="330"/>
          <a:stretch>
            <a:fillRect/>
          </a:stretch>
        </p:blipFill>
        <p:spPr>
          <a:xfrm>
            <a:off x="4490085" y="3798570"/>
            <a:ext cx="3268345" cy="2451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6" name="图片 5" descr="21f7322c18b75d316d8b1ad5e5ff744c"/>
          <p:cNvPicPr>
            <a:picLocks noChangeAspect="1"/>
          </p:cNvPicPr>
          <p:nvPr/>
        </p:nvPicPr>
        <p:blipFill>
          <a:blip r:embed="rId5">
            <a:lum contrast="-6000"/>
          </a:blip>
          <a:srcRect l="10184" t="1231" r="9689" b="-143"/>
          <a:stretch>
            <a:fillRect/>
          </a:stretch>
        </p:blipFill>
        <p:spPr>
          <a:xfrm>
            <a:off x="8294370" y="3763645"/>
            <a:ext cx="3361055" cy="2520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9" name="文本框 8"/>
          <p:cNvSpPr txBox="1"/>
          <p:nvPr/>
        </p:nvSpPr>
        <p:spPr>
          <a:xfrm>
            <a:off x="1116330" y="1620520"/>
            <a:ext cx="10172065" cy="19983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p>
            <a:pPr marL="0" indent="0" algn="ctr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成功结果为LED显示✔形图案，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defTabSz="2667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数码管最左两位显示RV32I指令集测试的通过条数，若完全通过为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37条，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defTabSz="2667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右边六位数码管显示测试程序执行时间，单位为毫秒。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defTabSz="2667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如图所示，分别在</a:t>
            </a:r>
            <a:r>
              <a:rPr lang="en-US" altLang="zh-CN" b="1">
                <a:latin typeface="Times New Roman" panose="02020603050405020304"/>
                <a:ea typeface="宋体" panose="02010600030101010101" pitchFamily="2" charset="-122"/>
              </a:rPr>
              <a:t>CPU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工作时钟为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defTabSz="2667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1D41D5"/>
                </a:solidFill>
                <a:latin typeface="Times New Roman" panose="02020603050405020304"/>
                <a:ea typeface="Times New Roman" panose="02020603050405020304"/>
              </a:rPr>
              <a:t>50Mhz</a:t>
            </a:r>
            <a:r>
              <a:rPr lang="zh-CN" altLang="en-US" b="1">
                <a:solidFill>
                  <a:srgbClr val="1D41D5"/>
                </a:solidFill>
                <a:latin typeface="Times New Roman" panose="02020603050405020304"/>
                <a:ea typeface="宋体" panose="02010600030101010101" pitchFamily="2" charset="-122"/>
              </a:rPr>
              <a:t>、</a:t>
            </a:r>
            <a:r>
              <a:rPr lang="en-US" altLang="zh-CN" b="1">
                <a:solidFill>
                  <a:srgbClr val="1D41D5"/>
                </a:solidFill>
                <a:latin typeface="Times New Roman" panose="02020603050405020304"/>
                <a:ea typeface="Times New Roman" panose="02020603050405020304"/>
              </a:rPr>
              <a:t>70Mhz</a:t>
            </a:r>
            <a:r>
              <a:rPr lang="zh-CN" altLang="en-US" b="1">
                <a:solidFill>
                  <a:srgbClr val="1D41D5"/>
                </a:solidFill>
                <a:latin typeface="Times New Roman" panose="02020603050405020304"/>
                <a:ea typeface="宋体" panose="02010600030101010101" pitchFamily="2" charset="-122"/>
              </a:rPr>
              <a:t>、</a:t>
            </a:r>
            <a:r>
              <a:rPr lang="en-US" altLang="zh-CN" b="1">
                <a:solidFill>
                  <a:srgbClr val="1D41D5"/>
                </a:solidFill>
                <a:latin typeface="Times New Roman" panose="02020603050405020304"/>
                <a:ea typeface="宋体" panose="02010600030101010101" pitchFamily="2" charset="-122"/>
              </a:rPr>
              <a:t>135Mhz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频率下的结果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01775" y="6351905"/>
            <a:ext cx="13296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sym typeface="+mn-ea"/>
              </a:rPr>
              <a:t>50Mhz</a:t>
            </a:r>
            <a:endParaRPr lang="en-US" altLang="zh-CN" sz="20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61000" y="6351905"/>
            <a:ext cx="13296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sym typeface="+mn-ea"/>
              </a:rPr>
              <a:t>70Mhz</a:t>
            </a:r>
            <a:endParaRPr lang="en-US" altLang="zh-CN" sz="20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11995" y="6351905"/>
            <a:ext cx="13296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sym typeface="+mn-ea"/>
              </a:rPr>
              <a:t>135Mhz</a:t>
            </a:r>
            <a:endParaRPr lang="en-US" altLang="zh-CN" sz="20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5646000" y="1800230"/>
            <a:ext cx="900000" cy="900000"/>
          </a:xfrm>
          <a:prstGeom prst="rect">
            <a:avLst/>
          </a:prstGeom>
          <a:solidFill>
            <a:srgbClr val="9545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>
                <a:latin typeface="HarmonyOS Sans SC Black" panose="00000A00000000000000" charset="-122"/>
                <a:ea typeface="HarmonyOS Sans SC Black" panose="00000A00000000000000" charset="-122"/>
              </a:rPr>
              <a:t>4</a:t>
            </a:r>
            <a:endParaRPr lang="en-US" altLang="zh-CN" sz="40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681605" y="2880000"/>
            <a:ext cx="6828790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>
                <a:solidFill>
                  <a:srgbClr val="142DA8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结论与总结</a:t>
            </a:r>
            <a:endParaRPr lang="zh-CN" altLang="en-US" sz="4400">
              <a:solidFill>
                <a:srgbClr val="142DA8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R-C"/>
          <p:cNvPicPr/>
          <p:nvPr>
            <p:custDataLst>
              <p:tags r:id="rId3"/>
            </p:custDataLst>
          </p:nvPr>
        </p:nvPicPr>
        <p:blipFill>
          <a:blip r:embed="rId4"/>
          <a:srcRect t="19570" b="20843"/>
          <a:stretch>
            <a:fillRect/>
          </a:stretch>
        </p:blipFill>
        <p:spPr>
          <a:xfrm>
            <a:off x="336000" y="1620000"/>
            <a:ext cx="11520000" cy="36000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335915" y="1620000"/>
            <a:ext cx="11520000" cy="3600000"/>
          </a:xfrm>
          <a:prstGeom prst="rect">
            <a:avLst/>
          </a:prstGeom>
          <a:gradFill>
            <a:gsLst>
              <a:gs pos="0">
                <a:srgbClr val="2A64E3">
                  <a:alpha val="72000"/>
                </a:srgbClr>
              </a:gs>
              <a:gs pos="100000">
                <a:srgbClr val="F2A5A8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矩形: 圆角 84"/>
          <p:cNvSpPr/>
          <p:nvPr>
            <p:custDataLst>
              <p:tags r:id="rId6"/>
            </p:custDataLst>
          </p:nvPr>
        </p:nvSpPr>
        <p:spPr>
          <a:xfrm rot="283348">
            <a:off x="1081996" y="2989208"/>
            <a:ext cx="2862890" cy="1094001"/>
          </a:xfrm>
          <a:prstGeom prst="roundRect">
            <a:avLst>
              <a:gd name="adj" fmla="val 6866"/>
            </a:avLst>
          </a:prstGeom>
          <a:solidFill>
            <a:srgbClr val="2A64E3"/>
          </a:solidFill>
          <a:ln w="12700">
            <a:miter lim="400000"/>
          </a:ln>
          <a:effectLst>
            <a:outerShdw blurRad="38100" rotWithShape="0">
              <a:srgbClr val="1B6DF1">
                <a:alpha val="16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0" name="矩形: 圆角 69"/>
          <p:cNvSpPr/>
          <p:nvPr>
            <p:custDataLst>
              <p:tags r:id="rId7"/>
            </p:custDataLst>
          </p:nvPr>
        </p:nvSpPr>
        <p:spPr>
          <a:xfrm>
            <a:off x="681355" y="2616200"/>
            <a:ext cx="3292475" cy="2859405"/>
          </a:xfrm>
          <a:prstGeom prst="roundRect">
            <a:avLst>
              <a:gd name="adj" fmla="val 2674"/>
            </a:avLst>
          </a:prstGeom>
          <a:solidFill>
            <a:srgbClr val="FFFFFF"/>
          </a:solidFill>
          <a:ln w="12700">
            <a:miter lim="400000"/>
          </a:ln>
          <a:effectLst>
            <a:outerShdw blurRad="330200" rotWithShape="0">
              <a:srgbClr val="086DC7">
                <a:alpha val="23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1" name="TextBox 21"/>
          <p:cNvSpPr txBox="1"/>
          <p:nvPr>
            <p:custDataLst>
              <p:tags r:id="rId8"/>
            </p:custDataLst>
          </p:nvPr>
        </p:nvSpPr>
        <p:spPr>
          <a:xfrm>
            <a:off x="938480" y="3677359"/>
            <a:ext cx="270442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ctr">
              <a:lnSpc>
                <a:spcPct val="140000"/>
              </a:lnSpc>
              <a:defRPr sz="1000">
                <a:solidFill>
                  <a:srgbClr val="808080"/>
                </a:solidFill>
              </a:defRPr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rPr>
              <a:t>基本整数指令集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rPr>
              <a:t>RV32I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ea typeface="HarmonyOS Sans SC Light" panose="00000400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2" name="直接连接符 10"/>
          <p:cNvSpPr/>
          <p:nvPr>
            <p:custDataLst>
              <p:tags r:id="rId9"/>
            </p:custDataLst>
          </p:nvPr>
        </p:nvSpPr>
        <p:spPr>
          <a:xfrm>
            <a:off x="1200805" y="3214381"/>
            <a:ext cx="1456549" cy="1"/>
          </a:xfrm>
          <a:prstGeom prst="line">
            <a:avLst/>
          </a:prstGeom>
          <a:ln w="6350">
            <a:solidFill>
              <a:srgbClr val="D0CECE">
                <a:alpha val="84000"/>
              </a:srgbClr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14" name="椭圆 12"/>
          <p:cNvSpPr/>
          <p:nvPr>
            <p:custDataLst>
              <p:tags r:id="rId10"/>
            </p:custDataLst>
          </p:nvPr>
        </p:nvSpPr>
        <p:spPr>
          <a:xfrm>
            <a:off x="897951" y="2802448"/>
            <a:ext cx="472166" cy="472165"/>
          </a:xfrm>
          <a:prstGeom prst="ellipse">
            <a:avLst/>
          </a:prstGeom>
          <a:solidFill>
            <a:srgbClr val="2A64E3"/>
          </a:solidFill>
          <a:ln w="12700">
            <a:miter lim="400000"/>
          </a:ln>
          <a:effectLst>
            <a:outerShdw blurRad="203200" dist="127000" dir="5400000" rotWithShape="0">
              <a:schemeClr val="accent1">
                <a:alpha val="55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5" name="Object 800011"/>
          <p:cNvSpPr txBox="1"/>
          <p:nvPr>
            <p:custDataLst>
              <p:tags r:id="rId11"/>
            </p:custDataLst>
          </p:nvPr>
        </p:nvSpPr>
        <p:spPr>
          <a:xfrm>
            <a:off x="964826" y="2862682"/>
            <a:ext cx="338415" cy="361950"/>
          </a:xfrm>
          <a:prstGeom prst="rect">
            <a:avLst/>
          </a:prstGeom>
          <a:ln w="12700">
            <a:miter lim="400000"/>
          </a:ln>
        </p:spPr>
        <p:txBody>
          <a:bodyPr lIns="23927" tIns="23927" rIns="23927" bIns="23927">
            <a:spAutoFit/>
          </a:bodyPr>
          <a:lstStyle>
            <a:lvl1pPr algn="ctr">
              <a:lnSpc>
                <a:spcPct val="114000"/>
              </a:lnSpc>
              <a:defRPr b="1">
                <a:solidFill>
                  <a:srgbClr val="FFFFFF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>
                <a:latin typeface="HarmonyOS Sans SC Medium" panose="00000600000000000000" charset="-122"/>
                <a:ea typeface="HarmonyOS Sans SC Medium" panose="00000600000000000000" charset="-122"/>
              </a:rPr>
              <a:t>01</a:t>
            </a:r>
            <a:endParaRPr>
              <a:latin typeface="HarmonyOS Sans SC Medium" panose="00000600000000000000" charset="-122"/>
              <a:ea typeface="HarmonyOS Sans SC Medium" panose="00000600000000000000" charset="-122"/>
            </a:endParaRPr>
          </a:p>
        </p:txBody>
      </p:sp>
      <p:sp>
        <p:nvSpPr>
          <p:cNvPr id="416" name="矩形: 圆角 91"/>
          <p:cNvSpPr/>
          <p:nvPr>
            <p:custDataLst>
              <p:tags r:id="rId12"/>
            </p:custDataLst>
          </p:nvPr>
        </p:nvSpPr>
        <p:spPr>
          <a:xfrm rot="283348">
            <a:off x="4746502" y="2989206"/>
            <a:ext cx="2862890" cy="1094001"/>
          </a:xfrm>
          <a:prstGeom prst="roundRect">
            <a:avLst>
              <a:gd name="adj" fmla="val 6866"/>
            </a:avLst>
          </a:prstGeom>
          <a:solidFill>
            <a:srgbClr val="2A64E3"/>
          </a:solidFill>
          <a:ln w="12700">
            <a:miter lim="400000"/>
          </a:ln>
          <a:effectLst>
            <a:outerShdw blurRad="38100" rotWithShape="0">
              <a:srgbClr val="1B6DF1">
                <a:alpha val="16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7" name="矩形: 圆角 168"/>
          <p:cNvSpPr/>
          <p:nvPr>
            <p:custDataLst>
              <p:tags r:id="rId13"/>
            </p:custDataLst>
          </p:nvPr>
        </p:nvSpPr>
        <p:spPr>
          <a:xfrm>
            <a:off x="4364355" y="2616200"/>
            <a:ext cx="3292475" cy="2859405"/>
          </a:xfrm>
          <a:prstGeom prst="roundRect">
            <a:avLst>
              <a:gd name="adj" fmla="val 2674"/>
            </a:avLst>
          </a:prstGeom>
          <a:solidFill>
            <a:srgbClr val="FFFFFF"/>
          </a:solidFill>
          <a:ln w="12700">
            <a:miter lim="400000"/>
          </a:ln>
          <a:effectLst>
            <a:outerShdw blurRad="330200" rotWithShape="0">
              <a:srgbClr val="086DC7">
                <a:alpha val="23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8" name="TextBox 21"/>
          <p:cNvSpPr txBox="1"/>
          <p:nvPr>
            <p:custDataLst>
              <p:tags r:id="rId14"/>
            </p:custDataLst>
          </p:nvPr>
        </p:nvSpPr>
        <p:spPr>
          <a:xfrm>
            <a:off x="5071110" y="3677285"/>
            <a:ext cx="1826895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ctr">
              <a:lnSpc>
                <a:spcPct val="140000"/>
              </a:lnSpc>
              <a:defRPr sz="1000">
                <a:solidFill>
                  <a:srgbClr val="808080"/>
                </a:solidFill>
              </a:defRPr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rPr>
              <a:t>五级流水线</a:t>
            </a:r>
            <a:endParaRPr lang="zh-CN" altLang="en-US" sz="2000" b="1">
              <a:solidFill>
                <a:schemeClr val="tx1"/>
              </a:solidFill>
              <a:latin typeface="Times New Roman" panose="02020603050405020304" charset="0"/>
              <a:ea typeface="HarmonyOS Sans SC Light" panose="00000400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9" name="直接连接符 17"/>
          <p:cNvSpPr/>
          <p:nvPr>
            <p:custDataLst>
              <p:tags r:id="rId15"/>
            </p:custDataLst>
          </p:nvPr>
        </p:nvSpPr>
        <p:spPr>
          <a:xfrm>
            <a:off x="4986121" y="3228846"/>
            <a:ext cx="1456548" cy="1"/>
          </a:xfrm>
          <a:prstGeom prst="line">
            <a:avLst/>
          </a:prstGeom>
          <a:ln w="6350">
            <a:solidFill>
              <a:srgbClr val="D0CECE">
                <a:alpha val="84000"/>
              </a:srgbClr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21" name="椭圆 19"/>
          <p:cNvSpPr/>
          <p:nvPr>
            <p:custDataLst>
              <p:tags r:id="rId16"/>
            </p:custDataLst>
          </p:nvPr>
        </p:nvSpPr>
        <p:spPr>
          <a:xfrm>
            <a:off x="4634460" y="2802448"/>
            <a:ext cx="472165" cy="472165"/>
          </a:xfrm>
          <a:prstGeom prst="ellipse">
            <a:avLst/>
          </a:prstGeom>
          <a:solidFill>
            <a:srgbClr val="2A64E3"/>
          </a:solidFill>
          <a:ln w="12700">
            <a:miter lim="400000"/>
          </a:ln>
          <a:effectLst>
            <a:outerShdw blurRad="203200" dist="127000" dir="5400000" rotWithShape="0">
              <a:schemeClr val="accent1">
                <a:alpha val="55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22" name="Object 800011"/>
          <p:cNvSpPr txBox="1"/>
          <p:nvPr>
            <p:custDataLst>
              <p:tags r:id="rId17"/>
            </p:custDataLst>
          </p:nvPr>
        </p:nvSpPr>
        <p:spPr>
          <a:xfrm>
            <a:off x="4677150" y="2862682"/>
            <a:ext cx="394236" cy="361950"/>
          </a:xfrm>
          <a:prstGeom prst="rect">
            <a:avLst/>
          </a:prstGeom>
          <a:ln w="12700">
            <a:miter lim="400000"/>
          </a:ln>
        </p:spPr>
        <p:txBody>
          <a:bodyPr lIns="23927" tIns="23927" rIns="23927" bIns="23927">
            <a:spAutoFit/>
          </a:bodyPr>
          <a:lstStyle>
            <a:lvl1pPr algn="ctr">
              <a:lnSpc>
                <a:spcPct val="114000"/>
              </a:lnSpc>
              <a:defRPr b="1">
                <a:solidFill>
                  <a:srgbClr val="FFFFFF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>
                <a:latin typeface="HarmonyOS Sans SC Medium" panose="00000600000000000000" charset="-122"/>
                <a:ea typeface="HarmonyOS Sans SC Medium" panose="00000600000000000000" charset="-122"/>
              </a:rPr>
              <a:t>02</a:t>
            </a:r>
            <a:endParaRPr>
              <a:latin typeface="HarmonyOS Sans SC Medium" panose="00000600000000000000" charset="-122"/>
              <a:ea typeface="HarmonyOS Sans SC Medium" panose="00000600000000000000" charset="-122"/>
            </a:endParaRPr>
          </a:p>
        </p:txBody>
      </p:sp>
      <p:sp>
        <p:nvSpPr>
          <p:cNvPr id="423" name="矩形: 圆角 92"/>
          <p:cNvSpPr/>
          <p:nvPr>
            <p:custDataLst>
              <p:tags r:id="rId18"/>
            </p:custDataLst>
          </p:nvPr>
        </p:nvSpPr>
        <p:spPr>
          <a:xfrm rot="283348">
            <a:off x="8447290" y="2989206"/>
            <a:ext cx="2862890" cy="1094001"/>
          </a:xfrm>
          <a:prstGeom prst="roundRect">
            <a:avLst>
              <a:gd name="adj" fmla="val 6866"/>
            </a:avLst>
          </a:prstGeom>
          <a:solidFill>
            <a:srgbClr val="2A64E3"/>
          </a:solidFill>
          <a:ln w="12700">
            <a:miter lim="400000"/>
          </a:ln>
          <a:effectLst>
            <a:outerShdw blurRad="38100" rotWithShape="0">
              <a:srgbClr val="1B6DF1">
                <a:alpha val="16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24" name="矩形: 圆角 188"/>
          <p:cNvSpPr/>
          <p:nvPr>
            <p:custDataLst>
              <p:tags r:id="rId19"/>
            </p:custDataLst>
          </p:nvPr>
        </p:nvSpPr>
        <p:spPr>
          <a:xfrm>
            <a:off x="8046720" y="2616200"/>
            <a:ext cx="3292475" cy="2859405"/>
          </a:xfrm>
          <a:prstGeom prst="roundRect">
            <a:avLst>
              <a:gd name="adj" fmla="val 2674"/>
            </a:avLst>
          </a:prstGeom>
          <a:solidFill>
            <a:srgbClr val="FFFFFF"/>
          </a:solidFill>
          <a:ln w="12700">
            <a:miter lim="400000"/>
          </a:ln>
          <a:effectLst>
            <a:outerShdw blurRad="330200" rotWithShape="0">
              <a:srgbClr val="086DC7">
                <a:alpha val="23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25" name="TextBox 21"/>
          <p:cNvSpPr txBox="1"/>
          <p:nvPr>
            <p:custDataLst>
              <p:tags r:id="rId20"/>
            </p:custDataLst>
          </p:nvPr>
        </p:nvSpPr>
        <p:spPr>
          <a:xfrm>
            <a:off x="8260080" y="3677285"/>
            <a:ext cx="2738755" cy="10147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ctr"/>
            <a:r>
              <a: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rPr>
              <a:t>部分特权级指令</a:t>
            </a:r>
            <a:endParaRPr lang="zh-CN" altLang="en-US" sz="2000" b="1">
              <a:solidFill>
                <a:schemeClr val="tx1"/>
              </a:solidFill>
              <a:latin typeface="Times New Roman" panose="02020603050405020304" charset="0"/>
              <a:ea typeface="HarmonyOS Sans SC Light" panose="00000400000000000000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rPr>
              <a:t>(ecall ebreak)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rPr>
              <a:t>等</a:t>
            </a:r>
            <a:endParaRPr lang="zh-CN" altLang="en-US" sz="2000" b="1">
              <a:solidFill>
                <a:schemeClr val="tx1"/>
              </a:solidFill>
              <a:latin typeface="Times New Roman" panose="02020603050405020304" charset="0"/>
              <a:ea typeface="HarmonyOS Sans SC Light" panose="00000400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26" name="直接连接符 24"/>
          <p:cNvSpPr/>
          <p:nvPr>
            <p:custDataLst>
              <p:tags r:id="rId21"/>
            </p:custDataLst>
          </p:nvPr>
        </p:nvSpPr>
        <p:spPr>
          <a:xfrm>
            <a:off x="8626314" y="3228846"/>
            <a:ext cx="1456548" cy="1"/>
          </a:xfrm>
          <a:prstGeom prst="line">
            <a:avLst/>
          </a:prstGeom>
          <a:ln w="6350">
            <a:solidFill>
              <a:srgbClr val="D0CECE">
                <a:alpha val="84000"/>
              </a:srgbClr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28" name="椭圆 26"/>
          <p:cNvSpPr/>
          <p:nvPr>
            <p:custDataLst>
              <p:tags r:id="rId22"/>
            </p:custDataLst>
          </p:nvPr>
        </p:nvSpPr>
        <p:spPr>
          <a:xfrm>
            <a:off x="8302478" y="2802448"/>
            <a:ext cx="472165" cy="472165"/>
          </a:xfrm>
          <a:prstGeom prst="ellipse">
            <a:avLst/>
          </a:prstGeom>
          <a:solidFill>
            <a:srgbClr val="2A64E3"/>
          </a:solidFill>
          <a:ln w="12700">
            <a:miter lim="400000"/>
          </a:ln>
          <a:effectLst>
            <a:outerShdw blurRad="203200" dist="127000" dir="5400000" rotWithShape="0">
              <a:schemeClr val="accent1">
                <a:alpha val="55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29" name="Object 800011"/>
          <p:cNvSpPr txBox="1"/>
          <p:nvPr>
            <p:custDataLst>
              <p:tags r:id="rId23"/>
            </p:custDataLst>
          </p:nvPr>
        </p:nvSpPr>
        <p:spPr>
          <a:xfrm>
            <a:off x="8320979" y="2862682"/>
            <a:ext cx="455535" cy="361950"/>
          </a:xfrm>
          <a:prstGeom prst="rect">
            <a:avLst/>
          </a:prstGeom>
          <a:ln w="12700">
            <a:miter lim="400000"/>
          </a:ln>
        </p:spPr>
        <p:txBody>
          <a:bodyPr lIns="23927" tIns="23927" rIns="23927" bIns="23927">
            <a:spAutoFit/>
          </a:bodyPr>
          <a:lstStyle>
            <a:lvl1pPr algn="ctr">
              <a:lnSpc>
                <a:spcPct val="114000"/>
              </a:lnSpc>
              <a:defRPr b="1">
                <a:solidFill>
                  <a:srgbClr val="FFFFFF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>
                <a:latin typeface="HarmonyOS Sans SC Medium" panose="00000600000000000000" charset="-122"/>
                <a:ea typeface="HarmonyOS Sans SC Medium" panose="00000600000000000000" charset="-122"/>
              </a:rPr>
              <a:t>03</a:t>
            </a:r>
            <a:endParaRPr>
              <a:latin typeface="HarmonyOS Sans SC Medium" panose="00000600000000000000" charset="-122"/>
              <a:ea typeface="HarmonyOS Sans SC Medium" panose="00000600000000000000" charset="-122"/>
            </a:endParaRPr>
          </a:p>
        </p:txBody>
      </p:sp>
      <p:sp>
        <p:nvSpPr>
          <p:cNvPr id="5" name="组合 33"/>
          <p:cNvSpPr/>
          <p:nvPr/>
        </p:nvSpPr>
        <p:spPr>
          <a:xfrm>
            <a:off x="4808695" y="648245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实现功能</a:t>
            </a:r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列表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24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R-C"/>
          <p:cNvPicPr/>
          <p:nvPr>
            <p:custDataLst>
              <p:tags r:id="rId3"/>
            </p:custDataLst>
          </p:nvPr>
        </p:nvPicPr>
        <p:blipFill>
          <a:blip r:embed="rId4"/>
          <a:srcRect t="19570" b="20843"/>
          <a:stretch>
            <a:fillRect/>
          </a:stretch>
        </p:blipFill>
        <p:spPr>
          <a:xfrm>
            <a:off x="336000" y="1620000"/>
            <a:ext cx="11520000" cy="36000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336000" y="1620000"/>
            <a:ext cx="11520000" cy="3600000"/>
          </a:xfrm>
          <a:prstGeom prst="rect">
            <a:avLst/>
          </a:prstGeom>
          <a:gradFill>
            <a:gsLst>
              <a:gs pos="0">
                <a:srgbClr val="2A64E3">
                  <a:alpha val="72000"/>
                </a:srgbClr>
              </a:gs>
              <a:gs pos="100000">
                <a:srgbClr val="F2A5A8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矩形: 圆角 84"/>
          <p:cNvSpPr/>
          <p:nvPr>
            <p:custDataLst>
              <p:tags r:id="rId6"/>
            </p:custDataLst>
          </p:nvPr>
        </p:nvSpPr>
        <p:spPr>
          <a:xfrm rot="283348">
            <a:off x="1081996" y="2989208"/>
            <a:ext cx="2862890" cy="1094001"/>
          </a:xfrm>
          <a:prstGeom prst="roundRect">
            <a:avLst>
              <a:gd name="adj" fmla="val 6866"/>
            </a:avLst>
          </a:prstGeom>
          <a:solidFill>
            <a:srgbClr val="2A64E3"/>
          </a:solidFill>
          <a:ln w="12700">
            <a:miter lim="400000"/>
          </a:ln>
          <a:effectLst>
            <a:outerShdw blurRad="38100" rotWithShape="0">
              <a:srgbClr val="1B6DF1">
                <a:alpha val="16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grpSp>
        <p:nvGrpSpPr>
          <p:cNvPr id="9" name="组合 8"/>
          <p:cNvGrpSpPr/>
          <p:nvPr/>
        </p:nvGrpSpPr>
        <p:grpSpPr>
          <a:xfrm>
            <a:off x="6194425" y="2329180"/>
            <a:ext cx="5430520" cy="3388995"/>
            <a:chOff x="9869" y="3473"/>
            <a:chExt cx="8552" cy="5243"/>
          </a:xfrm>
        </p:grpSpPr>
        <p:sp>
          <p:nvSpPr>
            <p:cNvPr id="8" name="矩形: 圆角 69"/>
            <p:cNvSpPr/>
            <p:nvPr>
              <p:custDataLst>
                <p:tags r:id="rId7"/>
              </p:custDataLst>
            </p:nvPr>
          </p:nvSpPr>
          <p:spPr>
            <a:xfrm>
              <a:off x="9869" y="3473"/>
              <a:ext cx="8280" cy="5243"/>
            </a:xfrm>
            <a:prstGeom prst="roundRect">
              <a:avLst>
                <a:gd name="adj" fmla="val 2674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330200" rotWithShape="0">
                <a:srgbClr val="086DC7">
                  <a:alpha val="23000"/>
                </a:srgbClr>
              </a:outerShdw>
            </a:effectLst>
          </p:spPr>
          <p:txBody>
            <a:bodyPr lIns="45719" rIns="45719" anchor="ctr"/>
            <a:p>
              <a:pPr algn="ctr">
                <a:defRPr>
                  <a:solidFill>
                    <a:srgbClr val="FFFFFF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pPr>
            </a:p>
          </p:txBody>
        </p:sp>
        <p:sp>
          <p:nvSpPr>
            <p:cNvPr id="411" name="TextBox 21"/>
            <p:cNvSpPr txBox="1"/>
            <p:nvPr>
              <p:custDataLst>
                <p:tags r:id="rId8"/>
              </p:custDataLst>
            </p:nvPr>
          </p:nvSpPr>
          <p:spPr>
            <a:xfrm>
              <a:off x="9955" y="4038"/>
              <a:ext cx="8466" cy="395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lnSpc>
                  <a:spcPct val="150000"/>
                </a:lnSpc>
                <a:defRPr sz="1000">
                  <a:solidFill>
                    <a:srgbClr val="808080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lvl1pPr>
            </a:lstStyle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优化方向：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修改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DRAM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总线，换用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AXI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总线，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这样就能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CDC(Clock Domain Crossing)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，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让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cpu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和外设、内存跑在不同频率上，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让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cpu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频率不受限制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组合 33"/>
          <p:cNvSpPr/>
          <p:nvPr/>
        </p:nvSpPr>
        <p:spPr>
          <a:xfrm>
            <a:off x="4191318" y="648335"/>
            <a:ext cx="3809365" cy="53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存在问题与</a:t>
            </a:r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优化方向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42035" y="2329180"/>
            <a:ext cx="4513268" cy="3388995"/>
            <a:chOff x="1463" y="3380"/>
            <a:chExt cx="6429" cy="5337"/>
          </a:xfrm>
        </p:grpSpPr>
        <p:sp>
          <p:nvSpPr>
            <p:cNvPr id="410" name="矩形: 圆角 69"/>
            <p:cNvSpPr/>
            <p:nvPr>
              <p:custDataLst>
                <p:tags r:id="rId9"/>
              </p:custDataLst>
            </p:nvPr>
          </p:nvSpPr>
          <p:spPr>
            <a:xfrm>
              <a:off x="1463" y="3380"/>
              <a:ext cx="6429" cy="5337"/>
            </a:xfrm>
            <a:prstGeom prst="roundRect">
              <a:avLst>
                <a:gd name="adj" fmla="val 2674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330200" rotWithShape="0">
                <a:srgbClr val="086DC7">
                  <a:alpha val="23000"/>
                </a:srgbClr>
              </a:outerShdw>
            </a:effectLst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pPr>
            </a:p>
          </p:txBody>
        </p:sp>
        <p:sp>
          <p:nvSpPr>
            <p:cNvPr id="412" name="直接连接符 10"/>
            <p:cNvSpPr/>
            <p:nvPr>
              <p:custDataLst>
                <p:tags r:id="rId10"/>
              </p:custDataLst>
            </p:nvPr>
          </p:nvSpPr>
          <p:spPr>
            <a:xfrm>
              <a:off x="2587" y="4244"/>
              <a:ext cx="2294" cy="0"/>
            </a:xfrm>
            <a:prstGeom prst="line">
              <a:avLst/>
            </a:prstGeom>
            <a:ln w="6350">
              <a:solidFill>
                <a:srgbClr val="D0CECE">
                  <a:alpha val="84000"/>
                </a:srgbClr>
              </a:solidFill>
              <a:miter/>
            </a:ln>
          </p:spPr>
          <p:txBody>
            <a:bodyPr lIns="45719" rIns="45719"/>
            <a:lstStyle/>
            <a:p/>
          </p:txBody>
        </p:sp>
        <p:sp>
          <p:nvSpPr>
            <p:cNvPr id="414" name="椭圆 12"/>
            <p:cNvSpPr/>
            <p:nvPr>
              <p:custDataLst>
                <p:tags r:id="rId11"/>
              </p:custDataLst>
            </p:nvPr>
          </p:nvSpPr>
          <p:spPr>
            <a:xfrm>
              <a:off x="2110" y="3633"/>
              <a:ext cx="744" cy="744"/>
            </a:xfrm>
            <a:prstGeom prst="ellipse">
              <a:avLst/>
            </a:prstGeom>
            <a:solidFill>
              <a:srgbClr val="2A64E3"/>
            </a:solidFill>
            <a:ln w="12700">
              <a:miter lim="400000"/>
            </a:ln>
            <a:effectLst>
              <a:outerShdw blurRad="203200" dist="127000" dir="5400000" rotWithShape="0">
                <a:schemeClr val="accent1">
                  <a:alpha val="55000"/>
                </a:schemeClr>
              </a:outerShdw>
            </a:effectLst>
          </p:spPr>
          <p:txBody>
            <a:bodyPr lIns="45719" rIns="45719" anchor="ctr"/>
            <a:lstStyle/>
            <a:p>
              <a:pPr algn="ctr">
                <a:defRPr sz="1600">
                  <a:solidFill>
                    <a:srgbClr val="FFFFFF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pPr>
            </a:p>
          </p:txBody>
        </p:sp>
        <p:sp>
          <p:nvSpPr>
            <p:cNvPr id="415" name="Object 800011"/>
            <p:cNvSpPr txBox="1"/>
            <p:nvPr>
              <p:custDataLst>
                <p:tags r:id="rId12"/>
              </p:custDataLst>
            </p:nvPr>
          </p:nvSpPr>
          <p:spPr>
            <a:xfrm>
              <a:off x="2215" y="3690"/>
              <a:ext cx="533" cy="570"/>
            </a:xfrm>
            <a:prstGeom prst="rect">
              <a:avLst/>
            </a:prstGeom>
            <a:ln w="12700">
              <a:miter lim="400000"/>
            </a:ln>
          </p:spPr>
          <p:txBody>
            <a:bodyPr lIns="23927" tIns="23927" rIns="23927" bIns="23927">
              <a:spAutoFit/>
            </a:bodyPr>
            <a:lstStyle>
              <a:lvl1pPr algn="ctr">
                <a:lnSpc>
                  <a:spcPct val="114000"/>
                </a:lnSpc>
                <a:defRPr b="1">
                  <a:solidFill>
                    <a:srgbClr val="FFFFFF"/>
                  </a:solidFill>
                  <a:latin typeface="AlibabaPuHuiTi_2_75_SemiBold"/>
                  <a:ea typeface="AlibabaPuHuiTi_2_75_SemiBold"/>
                  <a:cs typeface="AlibabaPuHuiTi_2_75_SemiBold"/>
                  <a:sym typeface="AlibabaPuHuiTi_2_75_SemiBold"/>
                </a:defRPr>
              </a:lvl1pPr>
            </a:lstStyle>
            <a:p>
              <a:r>
                <a:rPr>
                  <a:latin typeface="HarmonyOS Sans SC Medium" panose="00000600000000000000" charset="-122"/>
                  <a:ea typeface="HarmonyOS Sans SC Medium" panose="00000600000000000000" charset="-122"/>
                </a:rPr>
                <a:t>01</a:t>
              </a:r>
              <a:endParaRPr>
                <a:latin typeface="HarmonyOS Sans SC Medium" panose="00000600000000000000" charset="-122"/>
                <a:ea typeface="HarmonyOS Sans SC Medium" panose="000006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84" y="5019"/>
              <a:ext cx="5586" cy="16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60000"/>
                </a:lnSpc>
                <a:buClrTx/>
                <a:buSzTx/>
                <a:buNone/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问题： 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buClrTx/>
                <a:buSzTx/>
                <a:buNone/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频率卡在DRAM和外设上面了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</p:txBody>
        </p:sp>
      </p:grpSp>
    </p:spTree>
    <p:custDataLst>
      <p:tags r:id="rId1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R-C"/>
          <p:cNvPicPr/>
          <p:nvPr>
            <p:custDataLst>
              <p:tags r:id="rId3"/>
            </p:custDataLst>
          </p:nvPr>
        </p:nvPicPr>
        <p:blipFill>
          <a:blip r:embed="rId4"/>
          <a:srcRect t="19570" b="20843"/>
          <a:stretch>
            <a:fillRect/>
          </a:stretch>
        </p:blipFill>
        <p:spPr>
          <a:xfrm>
            <a:off x="336000" y="1620000"/>
            <a:ext cx="11520000" cy="36000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336000" y="1620000"/>
            <a:ext cx="11520000" cy="3600000"/>
          </a:xfrm>
          <a:prstGeom prst="rect">
            <a:avLst/>
          </a:prstGeom>
          <a:gradFill>
            <a:gsLst>
              <a:gs pos="0">
                <a:srgbClr val="2A64E3">
                  <a:alpha val="72000"/>
                </a:srgbClr>
              </a:gs>
              <a:gs pos="100000">
                <a:srgbClr val="F2A5A8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矩形: 圆角 84"/>
          <p:cNvSpPr/>
          <p:nvPr>
            <p:custDataLst>
              <p:tags r:id="rId6"/>
            </p:custDataLst>
          </p:nvPr>
        </p:nvSpPr>
        <p:spPr>
          <a:xfrm rot="283348">
            <a:off x="1081996" y="2989208"/>
            <a:ext cx="2862890" cy="1094001"/>
          </a:xfrm>
          <a:prstGeom prst="roundRect">
            <a:avLst>
              <a:gd name="adj" fmla="val 6866"/>
            </a:avLst>
          </a:prstGeom>
          <a:solidFill>
            <a:srgbClr val="2A64E3"/>
          </a:solidFill>
          <a:ln w="12700">
            <a:miter lim="400000"/>
          </a:ln>
          <a:effectLst>
            <a:outerShdw blurRad="38100" rotWithShape="0">
              <a:srgbClr val="1B6DF1">
                <a:alpha val="16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grpSp>
        <p:nvGrpSpPr>
          <p:cNvPr id="9" name="组合 8"/>
          <p:cNvGrpSpPr/>
          <p:nvPr/>
        </p:nvGrpSpPr>
        <p:grpSpPr>
          <a:xfrm>
            <a:off x="6194425" y="2329180"/>
            <a:ext cx="5421630" cy="3388995"/>
            <a:chOff x="9869" y="3473"/>
            <a:chExt cx="8538" cy="5243"/>
          </a:xfrm>
        </p:grpSpPr>
        <p:sp>
          <p:nvSpPr>
            <p:cNvPr id="8" name="矩形: 圆角 69"/>
            <p:cNvSpPr/>
            <p:nvPr>
              <p:custDataLst>
                <p:tags r:id="rId7"/>
              </p:custDataLst>
            </p:nvPr>
          </p:nvSpPr>
          <p:spPr>
            <a:xfrm>
              <a:off x="9869" y="3473"/>
              <a:ext cx="8280" cy="5243"/>
            </a:xfrm>
            <a:prstGeom prst="roundRect">
              <a:avLst>
                <a:gd name="adj" fmla="val 2674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330200" rotWithShape="0">
                <a:srgbClr val="086DC7">
                  <a:alpha val="23000"/>
                </a:srgbClr>
              </a:outerShdw>
            </a:effectLst>
          </p:spPr>
          <p:txBody>
            <a:bodyPr lIns="45719" rIns="45719" anchor="ctr"/>
            <a:p>
              <a:pPr algn="ctr">
                <a:defRPr>
                  <a:solidFill>
                    <a:srgbClr val="FFFFFF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pPr>
            </a:p>
          </p:txBody>
        </p:sp>
        <p:sp>
          <p:nvSpPr>
            <p:cNvPr id="411" name="TextBox 21"/>
            <p:cNvSpPr txBox="1"/>
            <p:nvPr>
              <p:custDataLst>
                <p:tags r:id="rId8"/>
              </p:custDataLst>
            </p:nvPr>
          </p:nvSpPr>
          <p:spPr>
            <a:xfrm>
              <a:off x="9941" y="5047"/>
              <a:ext cx="8466" cy="24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lnSpc>
                  <a:spcPct val="150000"/>
                </a:lnSpc>
                <a:defRPr sz="1000">
                  <a:solidFill>
                    <a:srgbClr val="808080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lvl1pPr>
            </a:lstStyle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优化方向：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使用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转发来让计算结果直接前向传递，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以解决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RAW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冲突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组合 33"/>
          <p:cNvSpPr/>
          <p:nvPr/>
        </p:nvSpPr>
        <p:spPr>
          <a:xfrm>
            <a:off x="4191318" y="648335"/>
            <a:ext cx="3809365" cy="53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存在问题与</a:t>
            </a:r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优化方向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42035" y="2329180"/>
            <a:ext cx="4513268" cy="3388995"/>
            <a:chOff x="1463" y="3380"/>
            <a:chExt cx="6429" cy="5337"/>
          </a:xfrm>
        </p:grpSpPr>
        <p:sp>
          <p:nvSpPr>
            <p:cNvPr id="410" name="矩形: 圆角 69"/>
            <p:cNvSpPr/>
            <p:nvPr>
              <p:custDataLst>
                <p:tags r:id="rId9"/>
              </p:custDataLst>
            </p:nvPr>
          </p:nvSpPr>
          <p:spPr>
            <a:xfrm>
              <a:off x="1463" y="3380"/>
              <a:ext cx="6429" cy="5337"/>
            </a:xfrm>
            <a:prstGeom prst="roundRect">
              <a:avLst>
                <a:gd name="adj" fmla="val 2674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330200" rotWithShape="0">
                <a:srgbClr val="086DC7">
                  <a:alpha val="23000"/>
                </a:srgbClr>
              </a:outerShdw>
            </a:effectLst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pPr>
            </a:p>
          </p:txBody>
        </p:sp>
        <p:sp>
          <p:nvSpPr>
            <p:cNvPr id="412" name="直接连接符 10"/>
            <p:cNvSpPr/>
            <p:nvPr>
              <p:custDataLst>
                <p:tags r:id="rId10"/>
              </p:custDataLst>
            </p:nvPr>
          </p:nvSpPr>
          <p:spPr>
            <a:xfrm>
              <a:off x="2587" y="4244"/>
              <a:ext cx="2294" cy="0"/>
            </a:xfrm>
            <a:prstGeom prst="line">
              <a:avLst/>
            </a:prstGeom>
            <a:ln w="6350">
              <a:solidFill>
                <a:srgbClr val="D0CECE">
                  <a:alpha val="84000"/>
                </a:srgbClr>
              </a:solidFill>
              <a:miter/>
            </a:ln>
          </p:spPr>
          <p:txBody>
            <a:bodyPr lIns="45719" rIns="45719"/>
            <a:lstStyle/>
            <a:p/>
          </p:txBody>
        </p:sp>
        <p:sp>
          <p:nvSpPr>
            <p:cNvPr id="414" name="椭圆 12"/>
            <p:cNvSpPr/>
            <p:nvPr>
              <p:custDataLst>
                <p:tags r:id="rId11"/>
              </p:custDataLst>
            </p:nvPr>
          </p:nvSpPr>
          <p:spPr>
            <a:xfrm>
              <a:off x="2110" y="3633"/>
              <a:ext cx="744" cy="744"/>
            </a:xfrm>
            <a:prstGeom prst="ellipse">
              <a:avLst/>
            </a:prstGeom>
            <a:solidFill>
              <a:srgbClr val="2A64E3"/>
            </a:solidFill>
            <a:ln w="12700">
              <a:miter lim="400000"/>
            </a:ln>
            <a:effectLst>
              <a:outerShdw blurRad="203200" dist="127000" dir="5400000" rotWithShape="0">
                <a:schemeClr val="accent1">
                  <a:alpha val="55000"/>
                </a:schemeClr>
              </a:outerShdw>
            </a:effectLst>
          </p:spPr>
          <p:txBody>
            <a:bodyPr lIns="45719" rIns="45719" anchor="ctr"/>
            <a:lstStyle/>
            <a:p>
              <a:pPr algn="ctr">
                <a:defRPr sz="1600">
                  <a:solidFill>
                    <a:srgbClr val="FFFFFF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pPr>
            </a:p>
          </p:txBody>
        </p:sp>
        <p:sp>
          <p:nvSpPr>
            <p:cNvPr id="415" name="Object 800011"/>
            <p:cNvSpPr txBox="1"/>
            <p:nvPr>
              <p:custDataLst>
                <p:tags r:id="rId12"/>
              </p:custDataLst>
            </p:nvPr>
          </p:nvSpPr>
          <p:spPr>
            <a:xfrm>
              <a:off x="2215" y="3690"/>
              <a:ext cx="533" cy="570"/>
            </a:xfrm>
            <a:prstGeom prst="rect">
              <a:avLst/>
            </a:prstGeom>
            <a:ln w="12700">
              <a:miter lim="400000"/>
            </a:ln>
          </p:spPr>
          <p:txBody>
            <a:bodyPr lIns="23927" tIns="23927" rIns="23927" bIns="23927">
              <a:spAutoFit/>
            </a:bodyPr>
            <a:lstStyle>
              <a:lvl1pPr algn="ctr">
                <a:lnSpc>
                  <a:spcPct val="114000"/>
                </a:lnSpc>
                <a:defRPr b="1">
                  <a:solidFill>
                    <a:srgbClr val="FFFFFF"/>
                  </a:solidFill>
                  <a:latin typeface="AlibabaPuHuiTi_2_75_SemiBold"/>
                  <a:ea typeface="AlibabaPuHuiTi_2_75_SemiBold"/>
                  <a:cs typeface="AlibabaPuHuiTi_2_75_SemiBold"/>
                  <a:sym typeface="AlibabaPuHuiTi_2_75_SemiBold"/>
                </a:defRPr>
              </a:lvl1pPr>
            </a:lstStyle>
            <a:p>
              <a:r>
                <a:rPr>
                  <a:latin typeface="HarmonyOS Sans SC Medium" panose="00000600000000000000" charset="-122"/>
                  <a:ea typeface="HarmonyOS Sans SC Medium" panose="00000600000000000000" charset="-122"/>
                </a:rPr>
                <a:t>0</a:t>
              </a:r>
              <a:r>
                <a:rPr lang="en-US">
                  <a:latin typeface="HarmonyOS Sans SC Medium" panose="00000600000000000000" charset="-122"/>
                  <a:ea typeface="HarmonyOS Sans SC Medium" panose="00000600000000000000" charset="-122"/>
                </a:rPr>
                <a:t>2</a:t>
              </a:r>
              <a:endParaRPr lang="en-US">
                <a:latin typeface="HarmonyOS Sans SC Medium" panose="00000600000000000000" charset="-122"/>
                <a:ea typeface="HarmonyOS Sans SC Medium" panose="000006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84" y="4550"/>
              <a:ext cx="5586" cy="324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60000"/>
                </a:lnSpc>
                <a:buClrTx/>
                <a:buSzTx/>
                <a:buNone/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问题： 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buClrTx/>
                <a:buSzTx/>
                <a:buNone/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目前针对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RAW(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读后写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)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冲突的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buClrTx/>
                <a:buSzTx/>
                <a:buNone/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解决方法是直接阻塞流水线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(stall)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，导致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ipc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较低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</p:txBody>
        </p:sp>
      </p:grpSp>
    </p:spTree>
    <p:custDataLst>
      <p:tags r:id="rId1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646000" y="1800000"/>
            <a:ext cx="900000" cy="900000"/>
          </a:xfrm>
          <a:prstGeom prst="rect">
            <a:avLst/>
          </a:prstGeom>
          <a:solidFill>
            <a:srgbClr val="55CBF8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>
                <a:latin typeface="HarmonyOS Sans SC Black" panose="00000A00000000000000" charset="-122"/>
                <a:ea typeface="HarmonyOS Sans SC Black" panose="00000A00000000000000" charset="-122"/>
              </a:rPr>
              <a:t>1</a:t>
            </a:r>
            <a:endParaRPr lang="en-US" altLang="zh-CN" sz="40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681605" y="2880000"/>
            <a:ext cx="6828790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>
                <a:solidFill>
                  <a:srgbClr val="142DA8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项目概述</a:t>
            </a:r>
            <a:endParaRPr lang="zh-CN" altLang="en-US" sz="4400">
              <a:solidFill>
                <a:srgbClr val="142DA8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R-C"/>
          <p:cNvPicPr/>
          <p:nvPr>
            <p:custDataLst>
              <p:tags r:id="rId3"/>
            </p:custDataLst>
          </p:nvPr>
        </p:nvPicPr>
        <p:blipFill>
          <a:blip r:embed="rId4"/>
          <a:srcRect t="19570" b="20843"/>
          <a:stretch>
            <a:fillRect/>
          </a:stretch>
        </p:blipFill>
        <p:spPr>
          <a:xfrm>
            <a:off x="336000" y="1620000"/>
            <a:ext cx="11520000" cy="36000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336000" y="1620000"/>
            <a:ext cx="11520000" cy="3600000"/>
          </a:xfrm>
          <a:prstGeom prst="rect">
            <a:avLst/>
          </a:prstGeom>
          <a:gradFill>
            <a:gsLst>
              <a:gs pos="0">
                <a:srgbClr val="2A64E3">
                  <a:alpha val="72000"/>
                </a:srgbClr>
              </a:gs>
              <a:gs pos="100000">
                <a:srgbClr val="F2A5A8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矩形: 圆角 84"/>
          <p:cNvSpPr/>
          <p:nvPr>
            <p:custDataLst>
              <p:tags r:id="rId6"/>
            </p:custDataLst>
          </p:nvPr>
        </p:nvSpPr>
        <p:spPr>
          <a:xfrm rot="283348">
            <a:off x="1081996" y="2989208"/>
            <a:ext cx="2862890" cy="1094001"/>
          </a:xfrm>
          <a:prstGeom prst="roundRect">
            <a:avLst>
              <a:gd name="adj" fmla="val 6866"/>
            </a:avLst>
          </a:prstGeom>
          <a:solidFill>
            <a:srgbClr val="2A64E3"/>
          </a:solidFill>
          <a:ln w="12700">
            <a:miter lim="400000"/>
          </a:ln>
          <a:effectLst>
            <a:outerShdw blurRad="38100" rotWithShape="0">
              <a:srgbClr val="1B6DF1">
                <a:alpha val="16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grpSp>
        <p:nvGrpSpPr>
          <p:cNvPr id="9" name="组合 8"/>
          <p:cNvGrpSpPr/>
          <p:nvPr/>
        </p:nvGrpSpPr>
        <p:grpSpPr>
          <a:xfrm>
            <a:off x="6194425" y="2329180"/>
            <a:ext cx="5375910" cy="3388995"/>
            <a:chOff x="9869" y="3473"/>
            <a:chExt cx="8466" cy="5243"/>
          </a:xfrm>
        </p:grpSpPr>
        <p:sp>
          <p:nvSpPr>
            <p:cNvPr id="8" name="矩形: 圆角 69"/>
            <p:cNvSpPr/>
            <p:nvPr>
              <p:custDataLst>
                <p:tags r:id="rId7"/>
              </p:custDataLst>
            </p:nvPr>
          </p:nvSpPr>
          <p:spPr>
            <a:xfrm>
              <a:off x="9869" y="3473"/>
              <a:ext cx="8280" cy="5243"/>
            </a:xfrm>
            <a:prstGeom prst="roundRect">
              <a:avLst>
                <a:gd name="adj" fmla="val 2674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330200" rotWithShape="0">
                <a:srgbClr val="086DC7">
                  <a:alpha val="23000"/>
                </a:srgbClr>
              </a:outerShdw>
            </a:effectLst>
          </p:spPr>
          <p:txBody>
            <a:bodyPr lIns="45719" rIns="45719" anchor="ctr"/>
            <a:p>
              <a:pPr algn="ctr">
                <a:defRPr>
                  <a:solidFill>
                    <a:srgbClr val="FFFFFF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pPr>
            </a:p>
          </p:txBody>
        </p:sp>
        <p:sp>
          <p:nvSpPr>
            <p:cNvPr id="411" name="TextBox 21"/>
            <p:cNvSpPr txBox="1"/>
            <p:nvPr>
              <p:custDataLst>
                <p:tags r:id="rId8"/>
              </p:custDataLst>
            </p:nvPr>
          </p:nvSpPr>
          <p:spPr>
            <a:xfrm>
              <a:off x="9869" y="5311"/>
              <a:ext cx="8466" cy="166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lnSpc>
                  <a:spcPct val="150000"/>
                </a:lnSpc>
                <a:defRPr sz="1000">
                  <a:solidFill>
                    <a:srgbClr val="808080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lvl1pPr>
            </a:lstStyle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优化方向：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采用高效的分支预测算法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组合 33"/>
          <p:cNvSpPr/>
          <p:nvPr/>
        </p:nvSpPr>
        <p:spPr>
          <a:xfrm>
            <a:off x="4191318" y="648335"/>
            <a:ext cx="3809365" cy="53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存在问题与</a:t>
            </a:r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优化方向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42035" y="2329180"/>
            <a:ext cx="4513268" cy="3388995"/>
            <a:chOff x="1463" y="3380"/>
            <a:chExt cx="6429" cy="5337"/>
          </a:xfrm>
        </p:grpSpPr>
        <p:sp>
          <p:nvSpPr>
            <p:cNvPr id="410" name="矩形: 圆角 69"/>
            <p:cNvSpPr/>
            <p:nvPr>
              <p:custDataLst>
                <p:tags r:id="rId9"/>
              </p:custDataLst>
            </p:nvPr>
          </p:nvSpPr>
          <p:spPr>
            <a:xfrm>
              <a:off x="1463" y="3380"/>
              <a:ext cx="6429" cy="5337"/>
            </a:xfrm>
            <a:prstGeom prst="roundRect">
              <a:avLst>
                <a:gd name="adj" fmla="val 2674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330200" rotWithShape="0">
                <a:srgbClr val="086DC7">
                  <a:alpha val="23000"/>
                </a:srgbClr>
              </a:outerShdw>
            </a:effectLst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pPr>
            </a:p>
          </p:txBody>
        </p:sp>
        <p:sp>
          <p:nvSpPr>
            <p:cNvPr id="412" name="直接连接符 10"/>
            <p:cNvSpPr/>
            <p:nvPr>
              <p:custDataLst>
                <p:tags r:id="rId10"/>
              </p:custDataLst>
            </p:nvPr>
          </p:nvSpPr>
          <p:spPr>
            <a:xfrm>
              <a:off x="2587" y="4244"/>
              <a:ext cx="2294" cy="0"/>
            </a:xfrm>
            <a:prstGeom prst="line">
              <a:avLst/>
            </a:prstGeom>
            <a:ln w="6350">
              <a:solidFill>
                <a:srgbClr val="D0CECE">
                  <a:alpha val="84000"/>
                </a:srgbClr>
              </a:solidFill>
              <a:miter/>
            </a:ln>
          </p:spPr>
          <p:txBody>
            <a:bodyPr lIns="45719" rIns="45719"/>
            <a:lstStyle/>
            <a:p/>
          </p:txBody>
        </p:sp>
        <p:sp>
          <p:nvSpPr>
            <p:cNvPr id="414" name="椭圆 12"/>
            <p:cNvSpPr/>
            <p:nvPr>
              <p:custDataLst>
                <p:tags r:id="rId11"/>
              </p:custDataLst>
            </p:nvPr>
          </p:nvSpPr>
          <p:spPr>
            <a:xfrm>
              <a:off x="2110" y="3633"/>
              <a:ext cx="744" cy="744"/>
            </a:xfrm>
            <a:prstGeom prst="ellipse">
              <a:avLst/>
            </a:prstGeom>
            <a:solidFill>
              <a:srgbClr val="2A64E3"/>
            </a:solidFill>
            <a:ln w="12700">
              <a:miter lim="400000"/>
            </a:ln>
            <a:effectLst>
              <a:outerShdw blurRad="203200" dist="127000" dir="5400000" rotWithShape="0">
                <a:schemeClr val="accent1">
                  <a:alpha val="55000"/>
                </a:schemeClr>
              </a:outerShdw>
            </a:effectLst>
          </p:spPr>
          <p:txBody>
            <a:bodyPr lIns="45719" rIns="45719" anchor="ctr"/>
            <a:lstStyle/>
            <a:p>
              <a:pPr algn="ctr">
                <a:defRPr sz="1600">
                  <a:solidFill>
                    <a:srgbClr val="FFFFFF"/>
                  </a:solidFill>
                  <a:latin typeface="AlibabaPuHuiTi_2_65_Medium"/>
                  <a:ea typeface="AlibabaPuHuiTi_2_65_Medium"/>
                  <a:cs typeface="AlibabaPuHuiTi_2_65_Medium"/>
                  <a:sym typeface="AlibabaPuHuiTi_2_65_Medium"/>
                </a:defRPr>
              </a:pPr>
            </a:p>
          </p:txBody>
        </p:sp>
        <p:sp>
          <p:nvSpPr>
            <p:cNvPr id="415" name="Object 800011"/>
            <p:cNvSpPr txBox="1"/>
            <p:nvPr>
              <p:custDataLst>
                <p:tags r:id="rId12"/>
              </p:custDataLst>
            </p:nvPr>
          </p:nvSpPr>
          <p:spPr>
            <a:xfrm>
              <a:off x="2215" y="3690"/>
              <a:ext cx="533" cy="570"/>
            </a:xfrm>
            <a:prstGeom prst="rect">
              <a:avLst/>
            </a:prstGeom>
            <a:ln w="12700">
              <a:miter lim="400000"/>
            </a:ln>
          </p:spPr>
          <p:txBody>
            <a:bodyPr lIns="23927" tIns="23927" rIns="23927" bIns="23927">
              <a:spAutoFit/>
            </a:bodyPr>
            <a:lstStyle>
              <a:lvl1pPr algn="ctr">
                <a:lnSpc>
                  <a:spcPct val="114000"/>
                </a:lnSpc>
                <a:defRPr b="1">
                  <a:solidFill>
                    <a:srgbClr val="FFFFFF"/>
                  </a:solidFill>
                  <a:latin typeface="AlibabaPuHuiTi_2_75_SemiBold"/>
                  <a:ea typeface="AlibabaPuHuiTi_2_75_SemiBold"/>
                  <a:cs typeface="AlibabaPuHuiTi_2_75_SemiBold"/>
                  <a:sym typeface="AlibabaPuHuiTi_2_75_SemiBold"/>
                </a:defRPr>
              </a:lvl1pPr>
            </a:lstStyle>
            <a:p>
              <a:r>
                <a:rPr>
                  <a:latin typeface="HarmonyOS Sans SC Medium" panose="00000600000000000000" charset="-122"/>
                  <a:ea typeface="HarmonyOS Sans SC Medium" panose="00000600000000000000" charset="-122"/>
                </a:rPr>
                <a:t>0</a:t>
              </a:r>
              <a:r>
                <a:rPr lang="en-US">
                  <a:latin typeface="HarmonyOS Sans SC Medium" panose="00000600000000000000" charset="-122"/>
                  <a:ea typeface="HarmonyOS Sans SC Medium" panose="00000600000000000000" charset="-122"/>
                </a:rPr>
                <a:t>3</a:t>
              </a:r>
              <a:endParaRPr lang="en-US">
                <a:latin typeface="HarmonyOS Sans SC Medium" panose="00000600000000000000" charset="-122"/>
                <a:ea typeface="HarmonyOS Sans SC Medium" panose="000006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84" y="4863"/>
              <a:ext cx="5586" cy="24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60000"/>
                </a:lnSpc>
                <a:buClrTx/>
                <a:buSzTx/>
                <a:buNone/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问题： 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buClrTx/>
                <a:buSzTx/>
                <a:buNone/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目前采用推测执行策略分支命中</a:t>
              </a:r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  <a:p>
              <a:pPr algn="ctr">
                <a:lnSpc>
                  <a:spcPct val="160000"/>
                </a:lnSpc>
                <a:buClrTx/>
                <a:buSzTx/>
                <a:buNone/>
                <a:defRPr sz="1000">
                  <a:solidFill>
                    <a:srgbClr val="808080"/>
                  </a:solidFill>
                </a:defRPr>
              </a:pP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准确率较低，拉低了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HarmonyOS Sans SC Light" panose="00000400000000000000" charset="-122"/>
                  <a:cs typeface="Times New Roman" panose="02020603050405020304" charset="0"/>
                  <a:sym typeface="+mn-ea"/>
                </a:rPr>
                <a:t>ipc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HarmonyOS Sans SC Light" panose="00000400000000000000" charset="-122"/>
                <a:cs typeface="Times New Roman" panose="02020603050405020304" charset="0"/>
                <a:sym typeface="+mn-ea"/>
              </a:endParaRPr>
            </a:p>
          </p:txBody>
        </p:sp>
      </p:grpSp>
    </p:spTree>
    <p:custDataLst>
      <p:tags r:id="rId1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主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91" y="-72000"/>
            <a:ext cx="10369018" cy="5832000"/>
          </a:xfrm>
          <a:prstGeom prst="rect">
            <a:avLst/>
          </a:prstGeom>
        </p:spPr>
      </p:pic>
      <p:pic>
        <p:nvPicPr>
          <p:cNvPr id="2" name="图片 1" descr="集创赛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06" y="180000"/>
            <a:ext cx="3743588" cy="23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6990" y="30759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76600" y="3960000"/>
            <a:ext cx="6172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142DA8"/>
                </a:solidFill>
                <a:latin typeface="HarmonyOS Sans SC Black" panose="00000A00000000000000" charset="-122"/>
                <a:ea typeface="HarmonyOS Sans SC Black" panose="00000A00000000000000" charset="-122"/>
              </a:rPr>
              <a:t>中国集成电路未来之星从这里起步！</a:t>
            </a:r>
            <a:endParaRPr lang="zh-CN" altLang="en-US" sz="2800">
              <a:solidFill>
                <a:srgbClr val="142DA8"/>
              </a:solidFill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6333" y="2124710"/>
            <a:ext cx="9919335" cy="75184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设计并实现了一款基于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RISC-V 32I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指令集的五级流水线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CPU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架构。</a:t>
            </a:r>
            <a:endParaRPr lang="zh-CN" altLang="en-US" sz="24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6333" y="3644265"/>
            <a:ext cx="9919335" cy="175323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该处理器采用</a:t>
            </a:r>
            <a:r>
              <a:rPr lang="zh-CN" altLang="en-US" sz="2400" b="1">
                <a:solidFill>
                  <a:srgbClr val="1D41D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推测执行策略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</a:t>
            </a:r>
            <a:endParaRPr lang="zh-CN" altLang="en-US" sz="24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包含取指、译码、执行（集成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ALU/AGU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）、访存及写回五大核心模块，</a:t>
            </a:r>
            <a:endParaRPr lang="zh-CN" altLang="en-US" sz="24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通过解耦总线与翻转总线架构实现模块间低耦合通信。</a:t>
            </a:r>
            <a:endParaRPr lang="zh-CN" altLang="en-US" sz="24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组合 33"/>
          <p:cNvSpPr/>
          <p:nvPr/>
        </p:nvSpPr>
        <p:spPr>
          <a:xfrm>
            <a:off x="4808695" y="648245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项目目标</a:t>
            </a:r>
            <a:endParaRPr lang="zh-CN" altLang="en-US" sz="320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10" name="组合 33"/>
          <p:cNvSpPr/>
          <p:nvPr/>
        </p:nvSpPr>
        <p:spPr>
          <a:xfrm>
            <a:off x="4808695" y="648245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algn="dist"/>
            <a:r>
              <a:rPr lang="zh-CN" altLang="en-US" sz="320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关键技术突破</a:t>
            </a:r>
            <a:endParaRPr lang="zh-CN" altLang="en-US" sz="320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826000" y="136800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R-C"/>
          <p:cNvPicPr/>
          <p:nvPr>
            <p:custDataLst>
              <p:tags r:id="rId3"/>
            </p:custDataLst>
          </p:nvPr>
        </p:nvPicPr>
        <p:blipFill>
          <a:blip r:embed="rId4"/>
          <a:srcRect t="19570" b="20843"/>
          <a:stretch>
            <a:fillRect/>
          </a:stretch>
        </p:blipFill>
        <p:spPr>
          <a:xfrm>
            <a:off x="336000" y="1620000"/>
            <a:ext cx="11520000" cy="36000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335915" y="1620000"/>
            <a:ext cx="11520000" cy="3600000"/>
          </a:xfrm>
          <a:prstGeom prst="rect">
            <a:avLst/>
          </a:prstGeom>
          <a:gradFill>
            <a:gsLst>
              <a:gs pos="0">
                <a:srgbClr val="2A64E3">
                  <a:alpha val="72000"/>
                </a:srgbClr>
              </a:gs>
              <a:gs pos="100000">
                <a:srgbClr val="F2A5A8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矩形: 圆角 84"/>
          <p:cNvSpPr/>
          <p:nvPr>
            <p:custDataLst>
              <p:tags r:id="rId6"/>
            </p:custDataLst>
          </p:nvPr>
        </p:nvSpPr>
        <p:spPr>
          <a:xfrm rot="283348">
            <a:off x="1081996" y="2989208"/>
            <a:ext cx="2862890" cy="1094001"/>
          </a:xfrm>
          <a:prstGeom prst="roundRect">
            <a:avLst>
              <a:gd name="adj" fmla="val 6866"/>
            </a:avLst>
          </a:prstGeom>
          <a:solidFill>
            <a:srgbClr val="2A64E3"/>
          </a:solidFill>
          <a:ln w="12700">
            <a:miter lim="400000"/>
          </a:ln>
          <a:effectLst>
            <a:outerShdw blurRad="38100" rotWithShape="0">
              <a:srgbClr val="1B6DF1">
                <a:alpha val="16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0" name="矩形: 圆角 69"/>
          <p:cNvSpPr/>
          <p:nvPr>
            <p:custDataLst>
              <p:tags r:id="rId7"/>
            </p:custDataLst>
          </p:nvPr>
        </p:nvSpPr>
        <p:spPr>
          <a:xfrm>
            <a:off x="681355" y="2616200"/>
            <a:ext cx="3292475" cy="2859405"/>
          </a:xfrm>
          <a:prstGeom prst="roundRect">
            <a:avLst>
              <a:gd name="adj" fmla="val 2674"/>
            </a:avLst>
          </a:prstGeom>
          <a:solidFill>
            <a:srgbClr val="FFFFFF"/>
          </a:solidFill>
          <a:ln w="12700">
            <a:miter lim="400000"/>
          </a:ln>
          <a:effectLst>
            <a:outerShdw blurRad="330200" rotWithShape="0">
              <a:srgbClr val="086DC7">
                <a:alpha val="23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1" name="TextBox 21"/>
          <p:cNvSpPr txBox="1"/>
          <p:nvPr>
            <p:custDataLst>
              <p:tags r:id="rId8"/>
            </p:custDataLst>
          </p:nvPr>
        </p:nvSpPr>
        <p:spPr>
          <a:xfrm>
            <a:off x="980390" y="3364304"/>
            <a:ext cx="2704420" cy="1268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r>
              <a:rPr lang="zh-CN" altLang="en-US" sz="17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创新性提出</a:t>
            </a:r>
            <a:r>
              <a:rPr lang="zh-CN" altLang="en-US" sz="1700" b="1">
                <a:solidFill>
                  <a:srgbClr val="1D41D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分支状态机</a:t>
            </a:r>
            <a:r>
              <a:rPr lang="zh-CN" altLang="en-US" sz="17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1700" b="1">
                <a:solidFill>
                  <a:srgbClr val="1D41D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多源仲裁机制</a:t>
            </a:r>
            <a:r>
              <a:rPr lang="zh-CN" altLang="en-US" sz="17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，有效解决指令分发冲突与写回竞争问题</a:t>
            </a:r>
            <a:endParaRPr lang="zh-CN" altLang="en-US" sz="17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2" name="直接连接符 10"/>
          <p:cNvSpPr/>
          <p:nvPr>
            <p:custDataLst>
              <p:tags r:id="rId9"/>
            </p:custDataLst>
          </p:nvPr>
        </p:nvSpPr>
        <p:spPr>
          <a:xfrm>
            <a:off x="1200805" y="3214381"/>
            <a:ext cx="1456549" cy="1"/>
          </a:xfrm>
          <a:prstGeom prst="line">
            <a:avLst/>
          </a:prstGeom>
          <a:ln w="6350">
            <a:solidFill>
              <a:srgbClr val="D0CECE">
                <a:alpha val="84000"/>
              </a:srgbClr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14" name="椭圆 12"/>
          <p:cNvSpPr/>
          <p:nvPr>
            <p:custDataLst>
              <p:tags r:id="rId10"/>
            </p:custDataLst>
          </p:nvPr>
        </p:nvSpPr>
        <p:spPr>
          <a:xfrm>
            <a:off x="897951" y="2802448"/>
            <a:ext cx="472166" cy="472165"/>
          </a:xfrm>
          <a:prstGeom prst="ellipse">
            <a:avLst/>
          </a:prstGeom>
          <a:solidFill>
            <a:srgbClr val="2A64E3"/>
          </a:solidFill>
          <a:ln w="12700">
            <a:miter lim="400000"/>
          </a:ln>
          <a:effectLst>
            <a:outerShdw blurRad="203200" dist="127000" dir="5400000" rotWithShape="0">
              <a:schemeClr val="accent1">
                <a:alpha val="55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5" name="Object 800011"/>
          <p:cNvSpPr txBox="1"/>
          <p:nvPr>
            <p:custDataLst>
              <p:tags r:id="rId11"/>
            </p:custDataLst>
          </p:nvPr>
        </p:nvSpPr>
        <p:spPr>
          <a:xfrm>
            <a:off x="964826" y="2862682"/>
            <a:ext cx="338415" cy="361950"/>
          </a:xfrm>
          <a:prstGeom prst="rect">
            <a:avLst/>
          </a:prstGeom>
          <a:ln w="12700">
            <a:miter lim="400000"/>
          </a:ln>
        </p:spPr>
        <p:txBody>
          <a:bodyPr lIns="23927" tIns="23927" rIns="23927" bIns="23927">
            <a:spAutoFit/>
          </a:bodyPr>
          <a:lstStyle>
            <a:lvl1pPr algn="ctr">
              <a:lnSpc>
                <a:spcPct val="114000"/>
              </a:lnSpc>
              <a:defRPr b="1">
                <a:solidFill>
                  <a:srgbClr val="FFFFFF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>
                <a:latin typeface="HarmonyOS Sans SC Medium" panose="00000600000000000000" charset="-122"/>
                <a:ea typeface="HarmonyOS Sans SC Medium" panose="00000600000000000000" charset="-122"/>
              </a:rPr>
              <a:t>01</a:t>
            </a:r>
            <a:endParaRPr>
              <a:latin typeface="HarmonyOS Sans SC Medium" panose="00000600000000000000" charset="-122"/>
              <a:ea typeface="HarmonyOS Sans SC Medium" panose="00000600000000000000" charset="-122"/>
            </a:endParaRPr>
          </a:p>
        </p:txBody>
      </p:sp>
      <p:sp>
        <p:nvSpPr>
          <p:cNvPr id="416" name="矩形: 圆角 91"/>
          <p:cNvSpPr/>
          <p:nvPr>
            <p:custDataLst>
              <p:tags r:id="rId12"/>
            </p:custDataLst>
          </p:nvPr>
        </p:nvSpPr>
        <p:spPr>
          <a:xfrm rot="283348">
            <a:off x="4746502" y="2989206"/>
            <a:ext cx="2862890" cy="1094001"/>
          </a:xfrm>
          <a:prstGeom prst="roundRect">
            <a:avLst>
              <a:gd name="adj" fmla="val 6866"/>
            </a:avLst>
          </a:prstGeom>
          <a:solidFill>
            <a:srgbClr val="2A64E3"/>
          </a:solidFill>
          <a:ln w="12700">
            <a:miter lim="400000"/>
          </a:ln>
          <a:effectLst>
            <a:outerShdw blurRad="38100" rotWithShape="0">
              <a:srgbClr val="1B6DF1">
                <a:alpha val="16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7" name="矩形: 圆角 168"/>
          <p:cNvSpPr/>
          <p:nvPr>
            <p:custDataLst>
              <p:tags r:id="rId13"/>
            </p:custDataLst>
          </p:nvPr>
        </p:nvSpPr>
        <p:spPr>
          <a:xfrm>
            <a:off x="4364355" y="2616200"/>
            <a:ext cx="3292475" cy="2859405"/>
          </a:xfrm>
          <a:prstGeom prst="roundRect">
            <a:avLst>
              <a:gd name="adj" fmla="val 2674"/>
            </a:avLst>
          </a:prstGeom>
          <a:solidFill>
            <a:srgbClr val="FFFFFF"/>
          </a:solidFill>
          <a:ln w="12700">
            <a:miter lim="400000"/>
          </a:ln>
          <a:effectLst>
            <a:outerShdw blurRad="330200" rotWithShape="0">
              <a:srgbClr val="086DC7">
                <a:alpha val="23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18" name="TextBox 21"/>
          <p:cNvSpPr txBox="1"/>
          <p:nvPr>
            <p:custDataLst>
              <p:tags r:id="rId14"/>
            </p:custDataLst>
          </p:nvPr>
        </p:nvSpPr>
        <p:spPr>
          <a:xfrm>
            <a:off x="4663440" y="3364230"/>
            <a:ext cx="2849245" cy="166052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r>
              <a:rPr lang="zh-CN" altLang="en-US" sz="17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构建动态流水线控制器，通过</a:t>
            </a:r>
            <a:r>
              <a:rPr lang="zh-CN" altLang="en-US" sz="1700" b="1">
                <a:solidFill>
                  <a:srgbClr val="1D41D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valid-ready握手协议</a:t>
            </a:r>
            <a:r>
              <a:rPr lang="zh-CN" altLang="en-US" sz="17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实现stall/flush信号智能生成，提升异常处理效率</a:t>
            </a:r>
            <a:endParaRPr lang="zh-CN" altLang="en-US" sz="17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9" name="直接连接符 17"/>
          <p:cNvSpPr/>
          <p:nvPr>
            <p:custDataLst>
              <p:tags r:id="rId15"/>
            </p:custDataLst>
          </p:nvPr>
        </p:nvSpPr>
        <p:spPr>
          <a:xfrm>
            <a:off x="4986121" y="3228846"/>
            <a:ext cx="1456548" cy="1"/>
          </a:xfrm>
          <a:prstGeom prst="line">
            <a:avLst/>
          </a:prstGeom>
          <a:ln w="6350">
            <a:solidFill>
              <a:srgbClr val="D0CECE">
                <a:alpha val="84000"/>
              </a:srgbClr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21" name="椭圆 19"/>
          <p:cNvSpPr/>
          <p:nvPr>
            <p:custDataLst>
              <p:tags r:id="rId16"/>
            </p:custDataLst>
          </p:nvPr>
        </p:nvSpPr>
        <p:spPr>
          <a:xfrm>
            <a:off x="4634460" y="2802448"/>
            <a:ext cx="472165" cy="472165"/>
          </a:xfrm>
          <a:prstGeom prst="ellipse">
            <a:avLst/>
          </a:prstGeom>
          <a:solidFill>
            <a:srgbClr val="2A64E3"/>
          </a:solidFill>
          <a:ln w="12700">
            <a:miter lim="400000"/>
          </a:ln>
          <a:effectLst>
            <a:outerShdw blurRad="203200" dist="127000" dir="5400000" rotWithShape="0">
              <a:schemeClr val="accent1">
                <a:alpha val="55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22" name="Object 800011"/>
          <p:cNvSpPr txBox="1"/>
          <p:nvPr>
            <p:custDataLst>
              <p:tags r:id="rId17"/>
            </p:custDataLst>
          </p:nvPr>
        </p:nvSpPr>
        <p:spPr>
          <a:xfrm>
            <a:off x="4677150" y="2862682"/>
            <a:ext cx="394236" cy="361950"/>
          </a:xfrm>
          <a:prstGeom prst="rect">
            <a:avLst/>
          </a:prstGeom>
          <a:ln w="12700">
            <a:miter lim="400000"/>
          </a:ln>
        </p:spPr>
        <p:txBody>
          <a:bodyPr lIns="23927" tIns="23927" rIns="23927" bIns="23927">
            <a:spAutoFit/>
          </a:bodyPr>
          <a:lstStyle>
            <a:lvl1pPr algn="ctr">
              <a:lnSpc>
                <a:spcPct val="114000"/>
              </a:lnSpc>
              <a:defRPr b="1">
                <a:solidFill>
                  <a:srgbClr val="FFFFFF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>
                <a:latin typeface="HarmonyOS Sans SC Medium" panose="00000600000000000000" charset="-122"/>
                <a:ea typeface="HarmonyOS Sans SC Medium" panose="00000600000000000000" charset="-122"/>
              </a:rPr>
              <a:t>02</a:t>
            </a:r>
            <a:endParaRPr>
              <a:latin typeface="HarmonyOS Sans SC Medium" panose="00000600000000000000" charset="-122"/>
              <a:ea typeface="HarmonyOS Sans SC Medium" panose="00000600000000000000" charset="-122"/>
            </a:endParaRPr>
          </a:p>
        </p:txBody>
      </p:sp>
      <p:sp>
        <p:nvSpPr>
          <p:cNvPr id="423" name="矩形: 圆角 92"/>
          <p:cNvSpPr/>
          <p:nvPr>
            <p:custDataLst>
              <p:tags r:id="rId18"/>
            </p:custDataLst>
          </p:nvPr>
        </p:nvSpPr>
        <p:spPr>
          <a:xfrm rot="283348">
            <a:off x="8447290" y="2989206"/>
            <a:ext cx="2862890" cy="1094001"/>
          </a:xfrm>
          <a:prstGeom prst="roundRect">
            <a:avLst>
              <a:gd name="adj" fmla="val 6866"/>
            </a:avLst>
          </a:prstGeom>
          <a:solidFill>
            <a:srgbClr val="2A64E3"/>
          </a:solidFill>
          <a:ln w="12700">
            <a:miter lim="400000"/>
          </a:ln>
          <a:effectLst>
            <a:outerShdw blurRad="38100" rotWithShape="0">
              <a:srgbClr val="1B6DF1">
                <a:alpha val="16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24" name="矩形: 圆角 188"/>
          <p:cNvSpPr/>
          <p:nvPr>
            <p:custDataLst>
              <p:tags r:id="rId19"/>
            </p:custDataLst>
          </p:nvPr>
        </p:nvSpPr>
        <p:spPr>
          <a:xfrm>
            <a:off x="8046720" y="2616200"/>
            <a:ext cx="3292475" cy="2859405"/>
          </a:xfrm>
          <a:prstGeom prst="roundRect">
            <a:avLst>
              <a:gd name="adj" fmla="val 2674"/>
            </a:avLst>
          </a:prstGeom>
          <a:solidFill>
            <a:srgbClr val="FFFFFF"/>
          </a:solidFill>
          <a:ln w="12700">
            <a:miter lim="400000"/>
          </a:ln>
          <a:effectLst>
            <a:outerShdw blurRad="330200" rotWithShape="0">
              <a:srgbClr val="086DC7">
                <a:alpha val="23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25" name="TextBox 21"/>
          <p:cNvSpPr txBox="1"/>
          <p:nvPr>
            <p:custDataLst>
              <p:tags r:id="rId20"/>
            </p:custDataLst>
          </p:nvPr>
        </p:nvSpPr>
        <p:spPr>
          <a:xfrm>
            <a:off x="8301990" y="3364230"/>
            <a:ext cx="2738755" cy="166052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r>
              <a:rPr lang="zh-CN" altLang="en-US" sz="17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</a:t>
            </a:r>
            <a:r>
              <a:rPr lang="zh-CN" altLang="en-US" sz="1700" b="1">
                <a:solidFill>
                  <a:srgbClr val="1D41D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异步寄存器堆架构</a:t>
            </a:r>
            <a:r>
              <a:rPr lang="zh-CN" altLang="en-US" sz="17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（读组合逻辑+写时序逻辑），严格遵循RV32I标准同时支持CSR扩展</a:t>
            </a:r>
            <a:endParaRPr lang="zh-CN" altLang="en-US" sz="17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6" name="直接连接符 24"/>
          <p:cNvSpPr/>
          <p:nvPr>
            <p:custDataLst>
              <p:tags r:id="rId21"/>
            </p:custDataLst>
          </p:nvPr>
        </p:nvSpPr>
        <p:spPr>
          <a:xfrm>
            <a:off x="8626314" y="3228846"/>
            <a:ext cx="1456548" cy="1"/>
          </a:xfrm>
          <a:prstGeom prst="line">
            <a:avLst/>
          </a:prstGeom>
          <a:ln w="6350">
            <a:solidFill>
              <a:srgbClr val="D0CECE">
                <a:alpha val="84000"/>
              </a:srgbClr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28" name="椭圆 26"/>
          <p:cNvSpPr/>
          <p:nvPr>
            <p:custDataLst>
              <p:tags r:id="rId22"/>
            </p:custDataLst>
          </p:nvPr>
        </p:nvSpPr>
        <p:spPr>
          <a:xfrm>
            <a:off x="8302478" y="2802448"/>
            <a:ext cx="472165" cy="472165"/>
          </a:xfrm>
          <a:prstGeom prst="ellipse">
            <a:avLst/>
          </a:prstGeom>
          <a:solidFill>
            <a:srgbClr val="2A64E3"/>
          </a:solidFill>
          <a:ln w="12700">
            <a:miter lim="400000"/>
          </a:ln>
          <a:effectLst>
            <a:outerShdw blurRad="203200" dist="127000" dir="5400000" rotWithShape="0">
              <a:schemeClr val="accent1">
                <a:alpha val="55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429" name="Object 800011"/>
          <p:cNvSpPr txBox="1"/>
          <p:nvPr>
            <p:custDataLst>
              <p:tags r:id="rId23"/>
            </p:custDataLst>
          </p:nvPr>
        </p:nvSpPr>
        <p:spPr>
          <a:xfrm>
            <a:off x="8320979" y="2862682"/>
            <a:ext cx="455535" cy="361950"/>
          </a:xfrm>
          <a:prstGeom prst="rect">
            <a:avLst/>
          </a:prstGeom>
          <a:ln w="12700">
            <a:miter lim="400000"/>
          </a:ln>
        </p:spPr>
        <p:txBody>
          <a:bodyPr lIns="23927" tIns="23927" rIns="23927" bIns="23927">
            <a:spAutoFit/>
          </a:bodyPr>
          <a:lstStyle>
            <a:lvl1pPr algn="ctr">
              <a:lnSpc>
                <a:spcPct val="114000"/>
              </a:lnSpc>
              <a:defRPr b="1">
                <a:solidFill>
                  <a:srgbClr val="FFFFFF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>
                <a:latin typeface="HarmonyOS Sans SC Medium" panose="00000600000000000000" charset="-122"/>
                <a:ea typeface="HarmonyOS Sans SC Medium" panose="00000600000000000000" charset="-122"/>
              </a:rPr>
              <a:t>03</a:t>
            </a:r>
            <a:endParaRPr>
              <a:latin typeface="HarmonyOS Sans SC Medium" panose="00000600000000000000" charset="-122"/>
              <a:ea typeface="HarmonyOS Sans SC Medium" panose="00000600000000000000" charset="-122"/>
            </a:endParaRPr>
          </a:p>
        </p:txBody>
      </p:sp>
    </p:spTree>
    <p:custDataLst>
      <p:tags r:id="rId24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323" name="矩形: 圆顶角 47"/>
          <p:cNvSpPr/>
          <p:nvPr/>
        </p:nvSpPr>
        <p:spPr>
          <a:xfrm rot="16200000">
            <a:off x="1116195" y="1954260"/>
            <a:ext cx="1728000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2" y="0"/>
                </a:moveTo>
                <a:lnTo>
                  <a:pt x="20228" y="0"/>
                </a:lnTo>
                <a:cubicBezTo>
                  <a:pt x="20986" y="0"/>
                  <a:pt x="21600" y="752"/>
                  <a:pt x="21600" y="167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679"/>
                </a:lnTo>
                <a:cubicBezTo>
                  <a:pt x="0" y="752"/>
                  <a:pt x="614" y="0"/>
                  <a:pt x="1372" y="0"/>
                </a:cubicBezTo>
                <a:close/>
              </a:path>
            </a:pathLst>
          </a:custGeom>
          <a:gradFill>
            <a:gsLst>
              <a:gs pos="0">
                <a:srgbClr val="2A64E3"/>
              </a:gs>
              <a:gs pos="100000">
                <a:srgbClr val="27A4AA"/>
              </a:gs>
            </a:gsLst>
            <a:lin ang="2700000"/>
          </a:gradFill>
          <a:ln w="12700">
            <a:miter lim="400000"/>
          </a:ln>
          <a:effectLst>
            <a:outerShdw blurRad="190500" dist="38100" dir="27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324" name="文本框 6"/>
          <p:cNvSpPr txBox="1"/>
          <p:nvPr/>
        </p:nvSpPr>
        <p:spPr>
          <a:xfrm>
            <a:off x="1510943" y="2157805"/>
            <a:ext cx="938505" cy="1050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功能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验证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​​</a:t>
            </a:r>
            <a:endParaRPr lang="en-US" altLang="zh-CN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25" name="矩形: 圆角 19"/>
          <p:cNvSpPr/>
          <p:nvPr>
            <p:custDataLst>
              <p:tags r:id="rId3"/>
            </p:custDataLst>
          </p:nvPr>
        </p:nvSpPr>
        <p:spPr>
          <a:xfrm>
            <a:off x="2916195" y="1810260"/>
            <a:ext cx="3960000" cy="172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" y="0"/>
                </a:moveTo>
                <a:lnTo>
                  <a:pt x="21066" y="0"/>
                </a:lnTo>
                <a:cubicBezTo>
                  <a:pt x="21361" y="0"/>
                  <a:pt x="21600" y="547"/>
                  <a:pt x="21600" y="1221"/>
                </a:cubicBezTo>
                <a:lnTo>
                  <a:pt x="21600" y="20379"/>
                </a:lnTo>
                <a:cubicBezTo>
                  <a:pt x="21600" y="21053"/>
                  <a:pt x="21361" y="21600"/>
                  <a:pt x="21066" y="21600"/>
                </a:cubicBezTo>
                <a:lnTo>
                  <a:pt x="534" y="21600"/>
                </a:lnTo>
                <a:cubicBezTo>
                  <a:pt x="239" y="21600"/>
                  <a:pt x="0" y="21053"/>
                  <a:pt x="0" y="20379"/>
                </a:cubicBezTo>
                <a:lnTo>
                  <a:pt x="0" y="1221"/>
                </a:lnTo>
                <a:cubicBezTo>
                  <a:pt x="0" y="547"/>
                  <a:pt x="239" y="0"/>
                  <a:pt x="534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190500" dist="38100" dir="27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326" name="文本框 8"/>
          <p:cNvSpPr txBox="1"/>
          <p:nvPr>
            <p:custDataLst>
              <p:tags r:id="rId4"/>
            </p:custDataLst>
          </p:nvPr>
        </p:nvSpPr>
        <p:spPr>
          <a:xfrm>
            <a:off x="5904281" y="1846260"/>
            <a:ext cx="932180" cy="9220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5400">
                <a:solidFill>
                  <a:srgbClr val="A6A6A6">
                    <a:alpha val="15000"/>
                  </a:srgbClr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r"/>
            <a:r>
              <a:rPr lang="en-US">
                <a:latin typeface="HarmonyOS Sans SC Black" panose="00000A00000000000000" charset="-122"/>
                <a:ea typeface="HarmonyOS Sans SC Black" panose="00000A00000000000000" charset="-122"/>
              </a:rPr>
              <a:t>01</a:t>
            </a:r>
            <a:endParaRPr lang="en-US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327" name="矩形: 圆角 19"/>
          <p:cNvSpPr/>
          <p:nvPr>
            <p:custDataLst>
              <p:tags r:id="rId5"/>
            </p:custDataLst>
          </p:nvPr>
        </p:nvSpPr>
        <p:spPr>
          <a:xfrm>
            <a:off x="7056195" y="1810310"/>
            <a:ext cx="3960000" cy="172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" y="0"/>
                </a:moveTo>
                <a:lnTo>
                  <a:pt x="21066" y="0"/>
                </a:lnTo>
                <a:cubicBezTo>
                  <a:pt x="21361" y="0"/>
                  <a:pt x="21600" y="547"/>
                  <a:pt x="21600" y="1221"/>
                </a:cubicBezTo>
                <a:lnTo>
                  <a:pt x="21600" y="20379"/>
                </a:lnTo>
                <a:cubicBezTo>
                  <a:pt x="21600" y="21053"/>
                  <a:pt x="21361" y="21600"/>
                  <a:pt x="21066" y="21600"/>
                </a:cubicBezTo>
                <a:lnTo>
                  <a:pt x="534" y="21600"/>
                </a:lnTo>
                <a:cubicBezTo>
                  <a:pt x="239" y="21600"/>
                  <a:pt x="0" y="21053"/>
                  <a:pt x="0" y="20379"/>
                </a:cubicBezTo>
                <a:lnTo>
                  <a:pt x="0" y="1221"/>
                </a:lnTo>
                <a:cubicBezTo>
                  <a:pt x="0" y="547"/>
                  <a:pt x="239" y="0"/>
                  <a:pt x="534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190500" dist="38100" dir="27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328" name="文本框 10"/>
          <p:cNvSpPr txBox="1"/>
          <p:nvPr>
            <p:custDataLst>
              <p:tags r:id="rId6"/>
            </p:custDataLst>
          </p:nvPr>
        </p:nvSpPr>
        <p:spPr>
          <a:xfrm>
            <a:off x="9936195" y="1846260"/>
            <a:ext cx="998220" cy="9220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5400">
                <a:solidFill>
                  <a:srgbClr val="A6A6A6">
                    <a:alpha val="15000"/>
                  </a:srgbClr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r"/>
            <a:r>
              <a:rPr>
                <a:latin typeface="HarmonyOS Sans SC Black" panose="00000A00000000000000" charset="-122"/>
                <a:ea typeface="HarmonyOS Sans SC Black" panose="00000A00000000000000" charset="-122"/>
              </a:rPr>
              <a:t>02</a:t>
            </a:r>
            <a:endParaRPr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329" name="矩形: 圆顶角 63"/>
          <p:cNvSpPr/>
          <p:nvPr/>
        </p:nvSpPr>
        <p:spPr>
          <a:xfrm rot="16200000">
            <a:off x="1116195" y="4114260"/>
            <a:ext cx="1728000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2" y="0"/>
                </a:moveTo>
                <a:lnTo>
                  <a:pt x="20228" y="0"/>
                </a:lnTo>
                <a:cubicBezTo>
                  <a:pt x="20986" y="0"/>
                  <a:pt x="21600" y="752"/>
                  <a:pt x="21600" y="167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679"/>
                </a:lnTo>
                <a:cubicBezTo>
                  <a:pt x="0" y="752"/>
                  <a:pt x="614" y="0"/>
                  <a:pt x="1372" y="0"/>
                </a:cubicBezTo>
                <a:close/>
              </a:path>
            </a:pathLst>
          </a:custGeom>
          <a:gradFill>
            <a:gsLst>
              <a:gs pos="0">
                <a:srgbClr val="2A64E3"/>
              </a:gs>
              <a:gs pos="100000">
                <a:srgbClr val="27A4AA"/>
              </a:gs>
            </a:gsLst>
            <a:lin ang="2700000"/>
          </a:gradFill>
          <a:ln w="12700">
            <a:miter lim="400000"/>
          </a:ln>
          <a:effectLst>
            <a:outerShdw blurRad="190500" dist="38100" dir="27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335" name="文本框 17"/>
          <p:cNvSpPr txBox="1"/>
          <p:nvPr>
            <p:custDataLst>
              <p:tags r:id="rId7"/>
            </p:custDataLst>
          </p:nvPr>
        </p:nvSpPr>
        <p:spPr>
          <a:xfrm>
            <a:off x="3168015" y="2494280"/>
            <a:ext cx="2567940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404040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RTL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级仿真通过率</a:t>
            </a:r>
            <a:r>
              <a:rPr lang="en-US" altLang="zh-CN" sz="2000" b="1">
                <a:solidFill>
                  <a:srgbClr val="1D41D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100%</a:t>
            </a:r>
            <a:endParaRPr lang="en-US" altLang="zh-CN" sz="2000" b="1">
              <a:solidFill>
                <a:srgbClr val="1D41D5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37" name="矩形: 圆角 61"/>
          <p:cNvSpPr/>
          <p:nvPr>
            <p:custDataLst>
              <p:tags r:id="rId8"/>
            </p:custDataLst>
          </p:nvPr>
        </p:nvSpPr>
        <p:spPr>
          <a:xfrm>
            <a:off x="3204195" y="2026260"/>
            <a:ext cx="319066" cy="319065"/>
          </a:xfrm>
          <a:prstGeom prst="roundRect">
            <a:avLst>
              <a:gd name="adj" fmla="val 16667"/>
            </a:avLst>
          </a:prstGeom>
          <a:solidFill>
            <a:srgbClr val="004CE5"/>
          </a:solidFill>
          <a:ln w="12700">
            <a:miter lim="400000"/>
          </a:ln>
          <a:effectLst>
            <a:outerShdw blurRad="203200" dist="63500" dir="5400000" rotWithShape="0">
              <a:schemeClr val="accent1">
                <a:alpha val="55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340" name="矩形: 圆角 59"/>
          <p:cNvSpPr/>
          <p:nvPr>
            <p:custDataLst>
              <p:tags r:id="rId9"/>
            </p:custDataLst>
          </p:nvPr>
        </p:nvSpPr>
        <p:spPr>
          <a:xfrm>
            <a:off x="7308195" y="2026260"/>
            <a:ext cx="319065" cy="319065"/>
          </a:xfrm>
          <a:prstGeom prst="roundRect">
            <a:avLst>
              <a:gd name="adj" fmla="val 16667"/>
            </a:avLst>
          </a:prstGeom>
          <a:solidFill>
            <a:srgbClr val="004CE5"/>
          </a:solidFill>
          <a:ln w="12700">
            <a:miter lim="400000"/>
          </a:ln>
          <a:effectLst>
            <a:outerShdw blurRad="203200" dist="63500" dir="5400000" rotWithShape="0">
              <a:schemeClr val="accent1">
                <a:alpha val="55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347" name="instructor-giving-a-lecture-with-circular-graphic-on-screen_43194"/>
          <p:cNvSpPr/>
          <p:nvPr>
            <p:custDataLst>
              <p:tags r:id="rId10"/>
            </p:custDataLst>
          </p:nvPr>
        </p:nvSpPr>
        <p:spPr>
          <a:xfrm>
            <a:off x="3271980" y="2101731"/>
            <a:ext cx="182031" cy="167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6" y="5347"/>
                </a:moveTo>
                <a:lnTo>
                  <a:pt x="14916" y="15183"/>
                </a:lnTo>
                <a:lnTo>
                  <a:pt x="14857" y="15310"/>
                </a:lnTo>
                <a:lnTo>
                  <a:pt x="14740" y="15376"/>
                </a:lnTo>
                <a:lnTo>
                  <a:pt x="12335" y="16340"/>
                </a:lnTo>
                <a:lnTo>
                  <a:pt x="11748" y="16599"/>
                </a:lnTo>
                <a:lnTo>
                  <a:pt x="11748" y="15954"/>
                </a:lnTo>
                <a:lnTo>
                  <a:pt x="11809" y="13248"/>
                </a:lnTo>
                <a:lnTo>
                  <a:pt x="11809" y="13121"/>
                </a:lnTo>
                <a:lnTo>
                  <a:pt x="11865" y="12991"/>
                </a:lnTo>
                <a:lnTo>
                  <a:pt x="18493" y="3027"/>
                </a:lnTo>
                <a:lnTo>
                  <a:pt x="18727" y="2641"/>
                </a:lnTo>
                <a:lnTo>
                  <a:pt x="19078" y="2900"/>
                </a:lnTo>
                <a:lnTo>
                  <a:pt x="21249" y="4703"/>
                </a:lnTo>
                <a:lnTo>
                  <a:pt x="21600" y="4962"/>
                </a:lnTo>
                <a:lnTo>
                  <a:pt x="21366" y="5347"/>
                </a:lnTo>
                <a:close/>
                <a:moveTo>
                  <a:pt x="19298" y="7128"/>
                </a:moveTo>
                <a:lnTo>
                  <a:pt x="17715" y="5880"/>
                </a:lnTo>
                <a:lnTo>
                  <a:pt x="12626" y="13463"/>
                </a:lnTo>
                <a:lnTo>
                  <a:pt x="12585" y="15415"/>
                </a:lnTo>
                <a:lnTo>
                  <a:pt x="14322" y="14716"/>
                </a:lnTo>
                <a:lnTo>
                  <a:pt x="19298" y="7128"/>
                </a:lnTo>
                <a:close/>
                <a:moveTo>
                  <a:pt x="18216" y="5133"/>
                </a:moveTo>
                <a:lnTo>
                  <a:pt x="19791" y="6376"/>
                </a:lnTo>
                <a:lnTo>
                  <a:pt x="20468" y="5345"/>
                </a:lnTo>
                <a:lnTo>
                  <a:pt x="18930" y="4067"/>
                </a:lnTo>
                <a:lnTo>
                  <a:pt x="18216" y="5133"/>
                </a:lnTo>
                <a:close/>
                <a:moveTo>
                  <a:pt x="4068" y="16692"/>
                </a:moveTo>
                <a:lnTo>
                  <a:pt x="3615" y="16692"/>
                </a:lnTo>
                <a:cubicBezTo>
                  <a:pt x="3116" y="16692"/>
                  <a:pt x="2711" y="16253"/>
                  <a:pt x="2711" y="15710"/>
                </a:cubicBezTo>
                <a:cubicBezTo>
                  <a:pt x="2711" y="15168"/>
                  <a:pt x="3116" y="14728"/>
                  <a:pt x="3615" y="14728"/>
                </a:cubicBezTo>
                <a:lnTo>
                  <a:pt x="4068" y="14728"/>
                </a:lnTo>
                <a:cubicBezTo>
                  <a:pt x="4567" y="14728"/>
                  <a:pt x="4972" y="15168"/>
                  <a:pt x="4972" y="15710"/>
                </a:cubicBezTo>
                <a:cubicBezTo>
                  <a:pt x="4972" y="16253"/>
                  <a:pt x="4567" y="16692"/>
                  <a:pt x="4068" y="16692"/>
                </a:cubicBezTo>
                <a:close/>
                <a:moveTo>
                  <a:pt x="4068" y="6872"/>
                </a:moveTo>
                <a:lnTo>
                  <a:pt x="3615" y="6872"/>
                </a:lnTo>
                <a:cubicBezTo>
                  <a:pt x="3116" y="6872"/>
                  <a:pt x="2711" y="6432"/>
                  <a:pt x="2711" y="5890"/>
                </a:cubicBezTo>
                <a:cubicBezTo>
                  <a:pt x="2711" y="5347"/>
                  <a:pt x="3116" y="4908"/>
                  <a:pt x="3615" y="4908"/>
                </a:cubicBezTo>
                <a:lnTo>
                  <a:pt x="4068" y="4908"/>
                </a:lnTo>
                <a:cubicBezTo>
                  <a:pt x="4567" y="4908"/>
                  <a:pt x="4972" y="5347"/>
                  <a:pt x="4972" y="5890"/>
                </a:cubicBezTo>
                <a:cubicBezTo>
                  <a:pt x="4972" y="6432"/>
                  <a:pt x="4567" y="6872"/>
                  <a:pt x="4068" y="6872"/>
                </a:cubicBezTo>
                <a:close/>
                <a:moveTo>
                  <a:pt x="4068" y="11782"/>
                </a:moveTo>
                <a:lnTo>
                  <a:pt x="3615" y="11782"/>
                </a:lnTo>
                <a:cubicBezTo>
                  <a:pt x="3116" y="11782"/>
                  <a:pt x="2711" y="11342"/>
                  <a:pt x="2711" y="10800"/>
                </a:cubicBezTo>
                <a:cubicBezTo>
                  <a:pt x="2711" y="10258"/>
                  <a:pt x="3116" y="9818"/>
                  <a:pt x="3615" y="9818"/>
                </a:cubicBezTo>
                <a:lnTo>
                  <a:pt x="4068" y="9818"/>
                </a:lnTo>
                <a:cubicBezTo>
                  <a:pt x="4567" y="9818"/>
                  <a:pt x="4972" y="10258"/>
                  <a:pt x="4972" y="10800"/>
                </a:cubicBezTo>
                <a:cubicBezTo>
                  <a:pt x="4972" y="11342"/>
                  <a:pt x="4567" y="11782"/>
                  <a:pt x="4068" y="11782"/>
                </a:cubicBezTo>
                <a:close/>
                <a:moveTo>
                  <a:pt x="7233" y="14728"/>
                </a:moveTo>
                <a:lnTo>
                  <a:pt x="9042" y="14728"/>
                </a:lnTo>
                <a:cubicBezTo>
                  <a:pt x="9541" y="14728"/>
                  <a:pt x="9946" y="15168"/>
                  <a:pt x="9946" y="15710"/>
                </a:cubicBezTo>
                <a:cubicBezTo>
                  <a:pt x="9946" y="16253"/>
                  <a:pt x="9541" y="16692"/>
                  <a:pt x="9042" y="16692"/>
                </a:cubicBezTo>
                <a:lnTo>
                  <a:pt x="7233" y="16692"/>
                </a:lnTo>
                <a:cubicBezTo>
                  <a:pt x="6734" y="16692"/>
                  <a:pt x="6329" y="16253"/>
                  <a:pt x="6329" y="15710"/>
                </a:cubicBezTo>
                <a:cubicBezTo>
                  <a:pt x="6329" y="15168"/>
                  <a:pt x="6734" y="14728"/>
                  <a:pt x="7233" y="14728"/>
                </a:cubicBezTo>
                <a:close/>
                <a:moveTo>
                  <a:pt x="6329" y="5890"/>
                </a:moveTo>
                <a:cubicBezTo>
                  <a:pt x="6329" y="5347"/>
                  <a:pt x="6734" y="4908"/>
                  <a:pt x="7233" y="4908"/>
                </a:cubicBezTo>
                <a:lnTo>
                  <a:pt x="13564" y="4908"/>
                </a:lnTo>
                <a:cubicBezTo>
                  <a:pt x="14063" y="4908"/>
                  <a:pt x="14468" y="5347"/>
                  <a:pt x="14468" y="5890"/>
                </a:cubicBezTo>
                <a:cubicBezTo>
                  <a:pt x="14468" y="6432"/>
                  <a:pt x="14063" y="6872"/>
                  <a:pt x="13564" y="6872"/>
                </a:cubicBezTo>
                <a:lnTo>
                  <a:pt x="7233" y="6872"/>
                </a:lnTo>
                <a:cubicBezTo>
                  <a:pt x="6734" y="6872"/>
                  <a:pt x="6329" y="6432"/>
                  <a:pt x="6329" y="5890"/>
                </a:cubicBezTo>
                <a:close/>
                <a:moveTo>
                  <a:pt x="10398" y="11782"/>
                </a:moveTo>
                <a:lnTo>
                  <a:pt x="7233" y="11782"/>
                </a:lnTo>
                <a:cubicBezTo>
                  <a:pt x="6734" y="11782"/>
                  <a:pt x="6329" y="11342"/>
                  <a:pt x="6329" y="10800"/>
                </a:cubicBezTo>
                <a:cubicBezTo>
                  <a:pt x="6329" y="10258"/>
                  <a:pt x="6734" y="9818"/>
                  <a:pt x="7233" y="9818"/>
                </a:cubicBezTo>
                <a:lnTo>
                  <a:pt x="10398" y="9818"/>
                </a:lnTo>
                <a:cubicBezTo>
                  <a:pt x="10898" y="9818"/>
                  <a:pt x="11303" y="10258"/>
                  <a:pt x="11303" y="10800"/>
                </a:cubicBezTo>
                <a:cubicBezTo>
                  <a:pt x="11303" y="11342"/>
                  <a:pt x="10898" y="11782"/>
                  <a:pt x="10398" y="11782"/>
                </a:cubicBezTo>
                <a:close/>
                <a:moveTo>
                  <a:pt x="17859" y="1964"/>
                </a:moveTo>
                <a:cubicBezTo>
                  <a:pt x="17778" y="1964"/>
                  <a:pt x="17703" y="1940"/>
                  <a:pt x="17631" y="1913"/>
                </a:cubicBezTo>
                <a:lnTo>
                  <a:pt x="17631" y="1964"/>
                </a:lnTo>
                <a:lnTo>
                  <a:pt x="17505" y="1964"/>
                </a:lnTo>
                <a:cubicBezTo>
                  <a:pt x="17350" y="1671"/>
                  <a:pt x="17062" y="1473"/>
                  <a:pt x="16727" y="1473"/>
                </a:cubicBezTo>
                <a:lnTo>
                  <a:pt x="2259" y="1473"/>
                </a:lnTo>
                <a:cubicBezTo>
                  <a:pt x="1759" y="1473"/>
                  <a:pt x="1354" y="1913"/>
                  <a:pt x="1354" y="2453"/>
                </a:cubicBezTo>
                <a:lnTo>
                  <a:pt x="1354" y="19147"/>
                </a:lnTo>
                <a:cubicBezTo>
                  <a:pt x="1354" y="19690"/>
                  <a:pt x="1759" y="20127"/>
                  <a:pt x="2259" y="20127"/>
                </a:cubicBezTo>
                <a:lnTo>
                  <a:pt x="16727" y="20127"/>
                </a:lnTo>
                <a:cubicBezTo>
                  <a:pt x="17226" y="20127"/>
                  <a:pt x="17631" y="19690"/>
                  <a:pt x="17631" y="19147"/>
                </a:cubicBezTo>
                <a:lnTo>
                  <a:pt x="17631" y="13746"/>
                </a:lnTo>
                <a:lnTo>
                  <a:pt x="17679" y="13746"/>
                </a:lnTo>
                <a:cubicBezTo>
                  <a:pt x="17652" y="13668"/>
                  <a:pt x="17631" y="13587"/>
                  <a:pt x="17631" y="13499"/>
                </a:cubicBezTo>
                <a:cubicBezTo>
                  <a:pt x="17631" y="13094"/>
                  <a:pt x="17935" y="12764"/>
                  <a:pt x="18311" y="12764"/>
                </a:cubicBezTo>
                <a:cubicBezTo>
                  <a:pt x="18684" y="12764"/>
                  <a:pt x="18988" y="13094"/>
                  <a:pt x="18988" y="13499"/>
                </a:cubicBezTo>
                <a:cubicBezTo>
                  <a:pt x="18988" y="13587"/>
                  <a:pt x="18968" y="13668"/>
                  <a:pt x="18943" y="13746"/>
                </a:cubicBezTo>
                <a:lnTo>
                  <a:pt x="18988" y="13746"/>
                </a:lnTo>
                <a:lnTo>
                  <a:pt x="18988" y="19147"/>
                </a:lnTo>
                <a:cubicBezTo>
                  <a:pt x="18988" y="20501"/>
                  <a:pt x="17976" y="21600"/>
                  <a:pt x="16727" y="21600"/>
                </a:cubicBezTo>
                <a:lnTo>
                  <a:pt x="2259" y="21600"/>
                </a:lnTo>
                <a:cubicBezTo>
                  <a:pt x="1010" y="21600"/>
                  <a:pt x="0" y="20501"/>
                  <a:pt x="0" y="19147"/>
                </a:cubicBezTo>
                <a:lnTo>
                  <a:pt x="0" y="2453"/>
                </a:lnTo>
                <a:cubicBezTo>
                  <a:pt x="0" y="1097"/>
                  <a:pt x="1010" y="0"/>
                  <a:pt x="2259" y="0"/>
                </a:cubicBezTo>
                <a:lnTo>
                  <a:pt x="16727" y="0"/>
                </a:lnTo>
                <a:cubicBezTo>
                  <a:pt x="17292" y="0"/>
                  <a:pt x="17802" y="230"/>
                  <a:pt x="18196" y="601"/>
                </a:cubicBezTo>
                <a:cubicBezTo>
                  <a:pt x="18311" y="677"/>
                  <a:pt x="18408" y="779"/>
                  <a:pt x="18466" y="911"/>
                </a:cubicBezTo>
                <a:cubicBezTo>
                  <a:pt x="18484" y="936"/>
                  <a:pt x="18509" y="955"/>
                  <a:pt x="18527" y="982"/>
                </a:cubicBezTo>
                <a:lnTo>
                  <a:pt x="18491" y="982"/>
                </a:lnTo>
                <a:cubicBezTo>
                  <a:pt x="18518" y="1058"/>
                  <a:pt x="18536" y="1138"/>
                  <a:pt x="18536" y="1226"/>
                </a:cubicBezTo>
                <a:cubicBezTo>
                  <a:pt x="18536" y="1632"/>
                  <a:pt x="18232" y="1964"/>
                  <a:pt x="17859" y="196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348" name="instructor-giving-a-lecture-with-circular-graphic-on-screen_43194"/>
          <p:cNvSpPr/>
          <p:nvPr>
            <p:custDataLst>
              <p:tags r:id="rId11"/>
            </p:custDataLst>
          </p:nvPr>
        </p:nvSpPr>
        <p:spPr>
          <a:xfrm>
            <a:off x="7380195" y="2101860"/>
            <a:ext cx="182031" cy="167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6" y="5347"/>
                </a:moveTo>
                <a:lnTo>
                  <a:pt x="14916" y="15183"/>
                </a:lnTo>
                <a:lnTo>
                  <a:pt x="14857" y="15310"/>
                </a:lnTo>
                <a:lnTo>
                  <a:pt x="14740" y="15376"/>
                </a:lnTo>
                <a:lnTo>
                  <a:pt x="12335" y="16340"/>
                </a:lnTo>
                <a:lnTo>
                  <a:pt x="11748" y="16599"/>
                </a:lnTo>
                <a:lnTo>
                  <a:pt x="11748" y="15954"/>
                </a:lnTo>
                <a:lnTo>
                  <a:pt x="11809" y="13248"/>
                </a:lnTo>
                <a:lnTo>
                  <a:pt x="11809" y="13121"/>
                </a:lnTo>
                <a:lnTo>
                  <a:pt x="11865" y="12991"/>
                </a:lnTo>
                <a:lnTo>
                  <a:pt x="18493" y="3027"/>
                </a:lnTo>
                <a:lnTo>
                  <a:pt x="18727" y="2641"/>
                </a:lnTo>
                <a:lnTo>
                  <a:pt x="19078" y="2900"/>
                </a:lnTo>
                <a:lnTo>
                  <a:pt x="21249" y="4703"/>
                </a:lnTo>
                <a:lnTo>
                  <a:pt x="21600" y="4962"/>
                </a:lnTo>
                <a:lnTo>
                  <a:pt x="21366" y="5347"/>
                </a:lnTo>
                <a:close/>
                <a:moveTo>
                  <a:pt x="19298" y="7128"/>
                </a:moveTo>
                <a:lnTo>
                  <a:pt x="17715" y="5880"/>
                </a:lnTo>
                <a:lnTo>
                  <a:pt x="12626" y="13463"/>
                </a:lnTo>
                <a:lnTo>
                  <a:pt x="12585" y="15415"/>
                </a:lnTo>
                <a:lnTo>
                  <a:pt x="14322" y="14716"/>
                </a:lnTo>
                <a:lnTo>
                  <a:pt x="19298" y="7128"/>
                </a:lnTo>
                <a:close/>
                <a:moveTo>
                  <a:pt x="18216" y="5133"/>
                </a:moveTo>
                <a:lnTo>
                  <a:pt x="19791" y="6376"/>
                </a:lnTo>
                <a:lnTo>
                  <a:pt x="20468" y="5345"/>
                </a:lnTo>
                <a:lnTo>
                  <a:pt x="18930" y="4067"/>
                </a:lnTo>
                <a:lnTo>
                  <a:pt x="18216" y="5133"/>
                </a:lnTo>
                <a:close/>
                <a:moveTo>
                  <a:pt x="4068" y="16692"/>
                </a:moveTo>
                <a:lnTo>
                  <a:pt x="3615" y="16692"/>
                </a:lnTo>
                <a:cubicBezTo>
                  <a:pt x="3116" y="16692"/>
                  <a:pt x="2711" y="16253"/>
                  <a:pt x="2711" y="15710"/>
                </a:cubicBezTo>
                <a:cubicBezTo>
                  <a:pt x="2711" y="15168"/>
                  <a:pt x="3116" y="14728"/>
                  <a:pt x="3615" y="14728"/>
                </a:cubicBezTo>
                <a:lnTo>
                  <a:pt x="4068" y="14728"/>
                </a:lnTo>
                <a:cubicBezTo>
                  <a:pt x="4567" y="14728"/>
                  <a:pt x="4972" y="15168"/>
                  <a:pt x="4972" y="15710"/>
                </a:cubicBezTo>
                <a:cubicBezTo>
                  <a:pt x="4972" y="16253"/>
                  <a:pt x="4567" y="16692"/>
                  <a:pt x="4068" y="16692"/>
                </a:cubicBezTo>
                <a:close/>
                <a:moveTo>
                  <a:pt x="4068" y="6872"/>
                </a:moveTo>
                <a:lnTo>
                  <a:pt x="3615" y="6872"/>
                </a:lnTo>
                <a:cubicBezTo>
                  <a:pt x="3116" y="6872"/>
                  <a:pt x="2711" y="6432"/>
                  <a:pt x="2711" y="5890"/>
                </a:cubicBezTo>
                <a:cubicBezTo>
                  <a:pt x="2711" y="5347"/>
                  <a:pt x="3116" y="4908"/>
                  <a:pt x="3615" y="4908"/>
                </a:cubicBezTo>
                <a:lnTo>
                  <a:pt x="4068" y="4908"/>
                </a:lnTo>
                <a:cubicBezTo>
                  <a:pt x="4567" y="4908"/>
                  <a:pt x="4972" y="5347"/>
                  <a:pt x="4972" y="5890"/>
                </a:cubicBezTo>
                <a:cubicBezTo>
                  <a:pt x="4972" y="6432"/>
                  <a:pt x="4567" y="6872"/>
                  <a:pt x="4068" y="6872"/>
                </a:cubicBezTo>
                <a:close/>
                <a:moveTo>
                  <a:pt x="4068" y="11782"/>
                </a:moveTo>
                <a:lnTo>
                  <a:pt x="3615" y="11782"/>
                </a:lnTo>
                <a:cubicBezTo>
                  <a:pt x="3116" y="11782"/>
                  <a:pt x="2711" y="11342"/>
                  <a:pt x="2711" y="10800"/>
                </a:cubicBezTo>
                <a:cubicBezTo>
                  <a:pt x="2711" y="10258"/>
                  <a:pt x="3116" y="9818"/>
                  <a:pt x="3615" y="9818"/>
                </a:cubicBezTo>
                <a:lnTo>
                  <a:pt x="4068" y="9818"/>
                </a:lnTo>
                <a:cubicBezTo>
                  <a:pt x="4567" y="9818"/>
                  <a:pt x="4972" y="10258"/>
                  <a:pt x="4972" y="10800"/>
                </a:cubicBezTo>
                <a:cubicBezTo>
                  <a:pt x="4972" y="11342"/>
                  <a:pt x="4567" y="11782"/>
                  <a:pt x="4068" y="11782"/>
                </a:cubicBezTo>
                <a:close/>
                <a:moveTo>
                  <a:pt x="7233" y="14728"/>
                </a:moveTo>
                <a:lnTo>
                  <a:pt x="9042" y="14728"/>
                </a:lnTo>
                <a:cubicBezTo>
                  <a:pt x="9541" y="14728"/>
                  <a:pt x="9946" y="15168"/>
                  <a:pt x="9946" y="15710"/>
                </a:cubicBezTo>
                <a:cubicBezTo>
                  <a:pt x="9946" y="16253"/>
                  <a:pt x="9541" y="16692"/>
                  <a:pt x="9042" y="16692"/>
                </a:cubicBezTo>
                <a:lnTo>
                  <a:pt x="7233" y="16692"/>
                </a:lnTo>
                <a:cubicBezTo>
                  <a:pt x="6734" y="16692"/>
                  <a:pt x="6329" y="16253"/>
                  <a:pt x="6329" y="15710"/>
                </a:cubicBezTo>
                <a:cubicBezTo>
                  <a:pt x="6329" y="15168"/>
                  <a:pt x="6734" y="14728"/>
                  <a:pt x="7233" y="14728"/>
                </a:cubicBezTo>
                <a:close/>
                <a:moveTo>
                  <a:pt x="6329" y="5890"/>
                </a:moveTo>
                <a:cubicBezTo>
                  <a:pt x="6329" y="5347"/>
                  <a:pt x="6734" y="4908"/>
                  <a:pt x="7233" y="4908"/>
                </a:cubicBezTo>
                <a:lnTo>
                  <a:pt x="13564" y="4908"/>
                </a:lnTo>
                <a:cubicBezTo>
                  <a:pt x="14063" y="4908"/>
                  <a:pt x="14468" y="5347"/>
                  <a:pt x="14468" y="5890"/>
                </a:cubicBezTo>
                <a:cubicBezTo>
                  <a:pt x="14468" y="6432"/>
                  <a:pt x="14063" y="6872"/>
                  <a:pt x="13564" y="6872"/>
                </a:cubicBezTo>
                <a:lnTo>
                  <a:pt x="7233" y="6872"/>
                </a:lnTo>
                <a:cubicBezTo>
                  <a:pt x="6734" y="6872"/>
                  <a:pt x="6329" y="6432"/>
                  <a:pt x="6329" y="5890"/>
                </a:cubicBezTo>
                <a:close/>
                <a:moveTo>
                  <a:pt x="10398" y="11782"/>
                </a:moveTo>
                <a:lnTo>
                  <a:pt x="7233" y="11782"/>
                </a:lnTo>
                <a:cubicBezTo>
                  <a:pt x="6734" y="11782"/>
                  <a:pt x="6329" y="11342"/>
                  <a:pt x="6329" y="10800"/>
                </a:cubicBezTo>
                <a:cubicBezTo>
                  <a:pt x="6329" y="10258"/>
                  <a:pt x="6734" y="9818"/>
                  <a:pt x="7233" y="9818"/>
                </a:cubicBezTo>
                <a:lnTo>
                  <a:pt x="10398" y="9818"/>
                </a:lnTo>
                <a:cubicBezTo>
                  <a:pt x="10898" y="9818"/>
                  <a:pt x="11303" y="10258"/>
                  <a:pt x="11303" y="10800"/>
                </a:cubicBezTo>
                <a:cubicBezTo>
                  <a:pt x="11303" y="11342"/>
                  <a:pt x="10898" y="11782"/>
                  <a:pt x="10398" y="11782"/>
                </a:cubicBezTo>
                <a:close/>
                <a:moveTo>
                  <a:pt x="17859" y="1964"/>
                </a:moveTo>
                <a:cubicBezTo>
                  <a:pt x="17778" y="1964"/>
                  <a:pt x="17703" y="1940"/>
                  <a:pt x="17631" y="1913"/>
                </a:cubicBezTo>
                <a:lnTo>
                  <a:pt x="17631" y="1964"/>
                </a:lnTo>
                <a:lnTo>
                  <a:pt x="17505" y="1964"/>
                </a:lnTo>
                <a:cubicBezTo>
                  <a:pt x="17350" y="1671"/>
                  <a:pt x="17062" y="1473"/>
                  <a:pt x="16727" y="1473"/>
                </a:cubicBezTo>
                <a:lnTo>
                  <a:pt x="2259" y="1473"/>
                </a:lnTo>
                <a:cubicBezTo>
                  <a:pt x="1759" y="1473"/>
                  <a:pt x="1354" y="1913"/>
                  <a:pt x="1354" y="2453"/>
                </a:cubicBezTo>
                <a:lnTo>
                  <a:pt x="1354" y="19147"/>
                </a:lnTo>
                <a:cubicBezTo>
                  <a:pt x="1354" y="19690"/>
                  <a:pt x="1759" y="20127"/>
                  <a:pt x="2259" y="20127"/>
                </a:cubicBezTo>
                <a:lnTo>
                  <a:pt x="16727" y="20127"/>
                </a:lnTo>
                <a:cubicBezTo>
                  <a:pt x="17226" y="20127"/>
                  <a:pt x="17631" y="19690"/>
                  <a:pt x="17631" y="19147"/>
                </a:cubicBezTo>
                <a:lnTo>
                  <a:pt x="17631" y="13746"/>
                </a:lnTo>
                <a:lnTo>
                  <a:pt x="17679" y="13746"/>
                </a:lnTo>
                <a:cubicBezTo>
                  <a:pt x="17652" y="13668"/>
                  <a:pt x="17631" y="13587"/>
                  <a:pt x="17631" y="13499"/>
                </a:cubicBezTo>
                <a:cubicBezTo>
                  <a:pt x="17631" y="13094"/>
                  <a:pt x="17935" y="12764"/>
                  <a:pt x="18311" y="12764"/>
                </a:cubicBezTo>
                <a:cubicBezTo>
                  <a:pt x="18684" y="12764"/>
                  <a:pt x="18988" y="13094"/>
                  <a:pt x="18988" y="13499"/>
                </a:cubicBezTo>
                <a:cubicBezTo>
                  <a:pt x="18988" y="13587"/>
                  <a:pt x="18968" y="13668"/>
                  <a:pt x="18943" y="13746"/>
                </a:cubicBezTo>
                <a:lnTo>
                  <a:pt x="18988" y="13746"/>
                </a:lnTo>
                <a:lnTo>
                  <a:pt x="18988" y="19147"/>
                </a:lnTo>
                <a:cubicBezTo>
                  <a:pt x="18988" y="20501"/>
                  <a:pt x="17976" y="21600"/>
                  <a:pt x="16727" y="21600"/>
                </a:cubicBezTo>
                <a:lnTo>
                  <a:pt x="2259" y="21600"/>
                </a:lnTo>
                <a:cubicBezTo>
                  <a:pt x="1010" y="21600"/>
                  <a:pt x="0" y="20501"/>
                  <a:pt x="0" y="19147"/>
                </a:cubicBezTo>
                <a:lnTo>
                  <a:pt x="0" y="2453"/>
                </a:lnTo>
                <a:cubicBezTo>
                  <a:pt x="0" y="1097"/>
                  <a:pt x="1010" y="0"/>
                  <a:pt x="2259" y="0"/>
                </a:cubicBezTo>
                <a:lnTo>
                  <a:pt x="16727" y="0"/>
                </a:lnTo>
                <a:cubicBezTo>
                  <a:pt x="17292" y="0"/>
                  <a:pt x="17802" y="230"/>
                  <a:pt x="18196" y="601"/>
                </a:cubicBezTo>
                <a:cubicBezTo>
                  <a:pt x="18311" y="677"/>
                  <a:pt x="18408" y="779"/>
                  <a:pt x="18466" y="911"/>
                </a:cubicBezTo>
                <a:cubicBezTo>
                  <a:pt x="18484" y="936"/>
                  <a:pt x="18509" y="955"/>
                  <a:pt x="18527" y="982"/>
                </a:cubicBezTo>
                <a:lnTo>
                  <a:pt x="18491" y="982"/>
                </a:lnTo>
                <a:cubicBezTo>
                  <a:pt x="18518" y="1058"/>
                  <a:pt x="18536" y="1138"/>
                  <a:pt x="18536" y="1226"/>
                </a:cubicBezTo>
                <a:cubicBezTo>
                  <a:pt x="18536" y="1632"/>
                  <a:pt x="18232" y="1964"/>
                  <a:pt x="17859" y="196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2" name="矩形: 圆角 19"/>
          <p:cNvSpPr/>
          <p:nvPr>
            <p:custDataLst>
              <p:tags r:id="rId12"/>
            </p:custDataLst>
          </p:nvPr>
        </p:nvSpPr>
        <p:spPr>
          <a:xfrm>
            <a:off x="2915920" y="3970655"/>
            <a:ext cx="8100060" cy="1727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" y="0"/>
                </a:moveTo>
                <a:lnTo>
                  <a:pt x="21066" y="0"/>
                </a:lnTo>
                <a:cubicBezTo>
                  <a:pt x="21361" y="0"/>
                  <a:pt x="21600" y="547"/>
                  <a:pt x="21600" y="1221"/>
                </a:cubicBezTo>
                <a:lnTo>
                  <a:pt x="21600" y="20379"/>
                </a:lnTo>
                <a:cubicBezTo>
                  <a:pt x="21600" y="21053"/>
                  <a:pt x="21361" y="21600"/>
                  <a:pt x="21066" y="21600"/>
                </a:cubicBezTo>
                <a:lnTo>
                  <a:pt x="534" y="21600"/>
                </a:lnTo>
                <a:cubicBezTo>
                  <a:pt x="239" y="21600"/>
                  <a:pt x="0" y="21053"/>
                  <a:pt x="0" y="20379"/>
                </a:cubicBezTo>
                <a:lnTo>
                  <a:pt x="0" y="1221"/>
                </a:lnTo>
                <a:cubicBezTo>
                  <a:pt x="0" y="547"/>
                  <a:pt x="239" y="0"/>
                  <a:pt x="534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190500" dist="38100" dir="27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7" name="矩形: 圆角 61"/>
          <p:cNvSpPr/>
          <p:nvPr>
            <p:custDataLst>
              <p:tags r:id="rId13"/>
            </p:custDataLst>
          </p:nvPr>
        </p:nvSpPr>
        <p:spPr>
          <a:xfrm>
            <a:off x="3204195" y="4186530"/>
            <a:ext cx="319066" cy="319065"/>
          </a:xfrm>
          <a:prstGeom prst="roundRect">
            <a:avLst>
              <a:gd name="adj" fmla="val 16667"/>
            </a:avLst>
          </a:prstGeom>
          <a:solidFill>
            <a:srgbClr val="004CE5"/>
          </a:solidFill>
          <a:ln w="12700">
            <a:miter lim="400000"/>
          </a:ln>
          <a:effectLst>
            <a:outerShdw blurRad="203200" dist="63500" dir="5400000" rotWithShape="0">
              <a:schemeClr val="accent1">
                <a:alpha val="55000"/>
              </a:schemeClr>
            </a:outerShdw>
          </a:effectLst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8" name="instructor-giving-a-lecture-with-circular-graphic-on-screen_43194"/>
          <p:cNvSpPr/>
          <p:nvPr>
            <p:custDataLst>
              <p:tags r:id="rId14"/>
            </p:custDataLst>
          </p:nvPr>
        </p:nvSpPr>
        <p:spPr>
          <a:xfrm>
            <a:off x="3276425" y="4262001"/>
            <a:ext cx="182031" cy="167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6" y="5347"/>
                </a:moveTo>
                <a:lnTo>
                  <a:pt x="14916" y="15183"/>
                </a:lnTo>
                <a:lnTo>
                  <a:pt x="14857" y="15310"/>
                </a:lnTo>
                <a:lnTo>
                  <a:pt x="14740" y="15376"/>
                </a:lnTo>
                <a:lnTo>
                  <a:pt x="12335" y="16340"/>
                </a:lnTo>
                <a:lnTo>
                  <a:pt x="11748" y="16599"/>
                </a:lnTo>
                <a:lnTo>
                  <a:pt x="11748" y="15954"/>
                </a:lnTo>
                <a:lnTo>
                  <a:pt x="11809" y="13248"/>
                </a:lnTo>
                <a:lnTo>
                  <a:pt x="11809" y="13121"/>
                </a:lnTo>
                <a:lnTo>
                  <a:pt x="11865" y="12991"/>
                </a:lnTo>
                <a:lnTo>
                  <a:pt x="18493" y="3027"/>
                </a:lnTo>
                <a:lnTo>
                  <a:pt x="18727" y="2641"/>
                </a:lnTo>
                <a:lnTo>
                  <a:pt x="19078" y="2900"/>
                </a:lnTo>
                <a:lnTo>
                  <a:pt x="21249" y="4703"/>
                </a:lnTo>
                <a:lnTo>
                  <a:pt x="21600" y="4962"/>
                </a:lnTo>
                <a:lnTo>
                  <a:pt x="21366" y="5347"/>
                </a:lnTo>
                <a:close/>
                <a:moveTo>
                  <a:pt x="19298" y="7128"/>
                </a:moveTo>
                <a:lnTo>
                  <a:pt x="17715" y="5880"/>
                </a:lnTo>
                <a:lnTo>
                  <a:pt x="12626" y="13463"/>
                </a:lnTo>
                <a:lnTo>
                  <a:pt x="12585" y="15415"/>
                </a:lnTo>
                <a:lnTo>
                  <a:pt x="14322" y="14716"/>
                </a:lnTo>
                <a:lnTo>
                  <a:pt x="19298" y="7128"/>
                </a:lnTo>
                <a:close/>
                <a:moveTo>
                  <a:pt x="18216" y="5133"/>
                </a:moveTo>
                <a:lnTo>
                  <a:pt x="19791" y="6376"/>
                </a:lnTo>
                <a:lnTo>
                  <a:pt x="20468" y="5345"/>
                </a:lnTo>
                <a:lnTo>
                  <a:pt x="18930" y="4067"/>
                </a:lnTo>
                <a:lnTo>
                  <a:pt x="18216" y="5133"/>
                </a:lnTo>
                <a:close/>
                <a:moveTo>
                  <a:pt x="4068" y="16692"/>
                </a:moveTo>
                <a:lnTo>
                  <a:pt x="3615" y="16692"/>
                </a:lnTo>
                <a:cubicBezTo>
                  <a:pt x="3116" y="16692"/>
                  <a:pt x="2711" y="16253"/>
                  <a:pt x="2711" y="15710"/>
                </a:cubicBezTo>
                <a:cubicBezTo>
                  <a:pt x="2711" y="15168"/>
                  <a:pt x="3116" y="14728"/>
                  <a:pt x="3615" y="14728"/>
                </a:cubicBezTo>
                <a:lnTo>
                  <a:pt x="4068" y="14728"/>
                </a:lnTo>
                <a:cubicBezTo>
                  <a:pt x="4567" y="14728"/>
                  <a:pt x="4972" y="15168"/>
                  <a:pt x="4972" y="15710"/>
                </a:cubicBezTo>
                <a:cubicBezTo>
                  <a:pt x="4972" y="16253"/>
                  <a:pt x="4567" y="16692"/>
                  <a:pt x="4068" y="16692"/>
                </a:cubicBezTo>
                <a:close/>
                <a:moveTo>
                  <a:pt x="4068" y="6872"/>
                </a:moveTo>
                <a:lnTo>
                  <a:pt x="3615" y="6872"/>
                </a:lnTo>
                <a:cubicBezTo>
                  <a:pt x="3116" y="6872"/>
                  <a:pt x="2711" y="6432"/>
                  <a:pt x="2711" y="5890"/>
                </a:cubicBezTo>
                <a:cubicBezTo>
                  <a:pt x="2711" y="5347"/>
                  <a:pt x="3116" y="4908"/>
                  <a:pt x="3615" y="4908"/>
                </a:cubicBezTo>
                <a:lnTo>
                  <a:pt x="4068" y="4908"/>
                </a:lnTo>
                <a:cubicBezTo>
                  <a:pt x="4567" y="4908"/>
                  <a:pt x="4972" y="5347"/>
                  <a:pt x="4972" y="5890"/>
                </a:cubicBezTo>
                <a:cubicBezTo>
                  <a:pt x="4972" y="6432"/>
                  <a:pt x="4567" y="6872"/>
                  <a:pt x="4068" y="6872"/>
                </a:cubicBezTo>
                <a:close/>
                <a:moveTo>
                  <a:pt x="4068" y="11782"/>
                </a:moveTo>
                <a:lnTo>
                  <a:pt x="3615" y="11782"/>
                </a:lnTo>
                <a:cubicBezTo>
                  <a:pt x="3116" y="11782"/>
                  <a:pt x="2711" y="11342"/>
                  <a:pt x="2711" y="10800"/>
                </a:cubicBezTo>
                <a:cubicBezTo>
                  <a:pt x="2711" y="10258"/>
                  <a:pt x="3116" y="9818"/>
                  <a:pt x="3615" y="9818"/>
                </a:cubicBezTo>
                <a:lnTo>
                  <a:pt x="4068" y="9818"/>
                </a:lnTo>
                <a:cubicBezTo>
                  <a:pt x="4567" y="9818"/>
                  <a:pt x="4972" y="10258"/>
                  <a:pt x="4972" y="10800"/>
                </a:cubicBezTo>
                <a:cubicBezTo>
                  <a:pt x="4972" y="11342"/>
                  <a:pt x="4567" y="11782"/>
                  <a:pt x="4068" y="11782"/>
                </a:cubicBezTo>
                <a:close/>
                <a:moveTo>
                  <a:pt x="7233" y="14728"/>
                </a:moveTo>
                <a:lnTo>
                  <a:pt x="9042" y="14728"/>
                </a:lnTo>
                <a:cubicBezTo>
                  <a:pt x="9541" y="14728"/>
                  <a:pt x="9946" y="15168"/>
                  <a:pt x="9946" y="15710"/>
                </a:cubicBezTo>
                <a:cubicBezTo>
                  <a:pt x="9946" y="16253"/>
                  <a:pt x="9541" y="16692"/>
                  <a:pt x="9042" y="16692"/>
                </a:cubicBezTo>
                <a:lnTo>
                  <a:pt x="7233" y="16692"/>
                </a:lnTo>
                <a:cubicBezTo>
                  <a:pt x="6734" y="16692"/>
                  <a:pt x="6329" y="16253"/>
                  <a:pt x="6329" y="15710"/>
                </a:cubicBezTo>
                <a:cubicBezTo>
                  <a:pt x="6329" y="15168"/>
                  <a:pt x="6734" y="14728"/>
                  <a:pt x="7233" y="14728"/>
                </a:cubicBezTo>
                <a:close/>
                <a:moveTo>
                  <a:pt x="6329" y="5890"/>
                </a:moveTo>
                <a:cubicBezTo>
                  <a:pt x="6329" y="5347"/>
                  <a:pt x="6734" y="4908"/>
                  <a:pt x="7233" y="4908"/>
                </a:cubicBezTo>
                <a:lnTo>
                  <a:pt x="13564" y="4908"/>
                </a:lnTo>
                <a:cubicBezTo>
                  <a:pt x="14063" y="4908"/>
                  <a:pt x="14468" y="5347"/>
                  <a:pt x="14468" y="5890"/>
                </a:cubicBezTo>
                <a:cubicBezTo>
                  <a:pt x="14468" y="6432"/>
                  <a:pt x="14063" y="6872"/>
                  <a:pt x="13564" y="6872"/>
                </a:cubicBezTo>
                <a:lnTo>
                  <a:pt x="7233" y="6872"/>
                </a:lnTo>
                <a:cubicBezTo>
                  <a:pt x="6734" y="6872"/>
                  <a:pt x="6329" y="6432"/>
                  <a:pt x="6329" y="5890"/>
                </a:cubicBezTo>
                <a:close/>
                <a:moveTo>
                  <a:pt x="10398" y="11782"/>
                </a:moveTo>
                <a:lnTo>
                  <a:pt x="7233" y="11782"/>
                </a:lnTo>
                <a:cubicBezTo>
                  <a:pt x="6734" y="11782"/>
                  <a:pt x="6329" y="11342"/>
                  <a:pt x="6329" y="10800"/>
                </a:cubicBezTo>
                <a:cubicBezTo>
                  <a:pt x="6329" y="10258"/>
                  <a:pt x="6734" y="9818"/>
                  <a:pt x="7233" y="9818"/>
                </a:cubicBezTo>
                <a:lnTo>
                  <a:pt x="10398" y="9818"/>
                </a:lnTo>
                <a:cubicBezTo>
                  <a:pt x="10898" y="9818"/>
                  <a:pt x="11303" y="10258"/>
                  <a:pt x="11303" y="10800"/>
                </a:cubicBezTo>
                <a:cubicBezTo>
                  <a:pt x="11303" y="11342"/>
                  <a:pt x="10898" y="11782"/>
                  <a:pt x="10398" y="11782"/>
                </a:cubicBezTo>
                <a:close/>
                <a:moveTo>
                  <a:pt x="17859" y="1964"/>
                </a:moveTo>
                <a:cubicBezTo>
                  <a:pt x="17778" y="1964"/>
                  <a:pt x="17703" y="1940"/>
                  <a:pt x="17631" y="1913"/>
                </a:cubicBezTo>
                <a:lnTo>
                  <a:pt x="17631" y="1964"/>
                </a:lnTo>
                <a:lnTo>
                  <a:pt x="17505" y="1964"/>
                </a:lnTo>
                <a:cubicBezTo>
                  <a:pt x="17350" y="1671"/>
                  <a:pt x="17062" y="1473"/>
                  <a:pt x="16727" y="1473"/>
                </a:cubicBezTo>
                <a:lnTo>
                  <a:pt x="2259" y="1473"/>
                </a:lnTo>
                <a:cubicBezTo>
                  <a:pt x="1759" y="1473"/>
                  <a:pt x="1354" y="1913"/>
                  <a:pt x="1354" y="2453"/>
                </a:cubicBezTo>
                <a:lnTo>
                  <a:pt x="1354" y="19147"/>
                </a:lnTo>
                <a:cubicBezTo>
                  <a:pt x="1354" y="19690"/>
                  <a:pt x="1759" y="20127"/>
                  <a:pt x="2259" y="20127"/>
                </a:cubicBezTo>
                <a:lnTo>
                  <a:pt x="16727" y="20127"/>
                </a:lnTo>
                <a:cubicBezTo>
                  <a:pt x="17226" y="20127"/>
                  <a:pt x="17631" y="19690"/>
                  <a:pt x="17631" y="19147"/>
                </a:cubicBezTo>
                <a:lnTo>
                  <a:pt x="17631" y="13746"/>
                </a:lnTo>
                <a:lnTo>
                  <a:pt x="17679" y="13746"/>
                </a:lnTo>
                <a:cubicBezTo>
                  <a:pt x="17652" y="13668"/>
                  <a:pt x="17631" y="13587"/>
                  <a:pt x="17631" y="13499"/>
                </a:cubicBezTo>
                <a:cubicBezTo>
                  <a:pt x="17631" y="13094"/>
                  <a:pt x="17935" y="12764"/>
                  <a:pt x="18311" y="12764"/>
                </a:cubicBezTo>
                <a:cubicBezTo>
                  <a:pt x="18684" y="12764"/>
                  <a:pt x="18988" y="13094"/>
                  <a:pt x="18988" y="13499"/>
                </a:cubicBezTo>
                <a:cubicBezTo>
                  <a:pt x="18988" y="13587"/>
                  <a:pt x="18968" y="13668"/>
                  <a:pt x="18943" y="13746"/>
                </a:cubicBezTo>
                <a:lnTo>
                  <a:pt x="18988" y="13746"/>
                </a:lnTo>
                <a:lnTo>
                  <a:pt x="18988" y="19147"/>
                </a:lnTo>
                <a:cubicBezTo>
                  <a:pt x="18988" y="20501"/>
                  <a:pt x="17976" y="21600"/>
                  <a:pt x="16727" y="21600"/>
                </a:cubicBezTo>
                <a:lnTo>
                  <a:pt x="2259" y="21600"/>
                </a:lnTo>
                <a:cubicBezTo>
                  <a:pt x="1010" y="21600"/>
                  <a:pt x="0" y="20501"/>
                  <a:pt x="0" y="19147"/>
                </a:cubicBezTo>
                <a:lnTo>
                  <a:pt x="0" y="2453"/>
                </a:lnTo>
                <a:cubicBezTo>
                  <a:pt x="0" y="1097"/>
                  <a:pt x="1010" y="0"/>
                  <a:pt x="2259" y="0"/>
                </a:cubicBezTo>
                <a:lnTo>
                  <a:pt x="16727" y="0"/>
                </a:lnTo>
                <a:cubicBezTo>
                  <a:pt x="17292" y="0"/>
                  <a:pt x="17802" y="230"/>
                  <a:pt x="18196" y="601"/>
                </a:cubicBezTo>
                <a:cubicBezTo>
                  <a:pt x="18311" y="677"/>
                  <a:pt x="18408" y="779"/>
                  <a:pt x="18466" y="911"/>
                </a:cubicBezTo>
                <a:cubicBezTo>
                  <a:pt x="18484" y="936"/>
                  <a:pt x="18509" y="955"/>
                  <a:pt x="18527" y="982"/>
                </a:cubicBezTo>
                <a:lnTo>
                  <a:pt x="18491" y="982"/>
                </a:lnTo>
                <a:cubicBezTo>
                  <a:pt x="18518" y="1058"/>
                  <a:pt x="18536" y="1138"/>
                  <a:pt x="18536" y="1226"/>
                </a:cubicBezTo>
                <a:cubicBezTo>
                  <a:pt x="18536" y="1632"/>
                  <a:pt x="18232" y="1964"/>
                  <a:pt x="17859" y="196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16" name="文本框 17"/>
          <p:cNvSpPr txBox="1"/>
          <p:nvPr>
            <p:custDataLst>
              <p:tags r:id="rId15"/>
            </p:custDataLst>
          </p:nvPr>
        </p:nvSpPr>
        <p:spPr>
          <a:xfrm>
            <a:off x="7308215" y="2501265"/>
            <a:ext cx="2567940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404040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ctr"/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支持基础指令集全功能运行</a:t>
            </a:r>
            <a:endParaRPr lang="en-US" altLang="zh-CN" sz="2000" b="1">
              <a:solidFill>
                <a:srgbClr val="1D41D5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6"/>
          <p:cNvSpPr txBox="1"/>
          <p:nvPr/>
        </p:nvSpPr>
        <p:spPr>
          <a:xfrm>
            <a:off x="1510943" y="4371415"/>
            <a:ext cx="938505" cy="1050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性能评估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3271520" y="4601845"/>
            <a:ext cx="7388860" cy="7683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404040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为后续扩展浮点单元、定制指令集及硬件加速模块</a:t>
            </a:r>
            <a:endParaRPr lang="zh-CN" altLang="en-US" sz="20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奠定可扩展架构基础</a:t>
            </a:r>
            <a:endParaRPr lang="zh-CN" altLang="en-US" sz="20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9795" y="1438275"/>
            <a:ext cx="10604500" cy="25114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Vivado Simulator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：</a:t>
            </a:r>
            <a:endParaRPr lang="zh-CN" altLang="en-US" sz="24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indent="-34290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作为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Xilinx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官方提供的仿真工具，具有与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Vivado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设计套件无缝集成的优势。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indent="-34290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我们使用其强大的波形查看功能和调试能力，对设计进行行为级仿真和时序仿真。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indent="-34290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特别针对企业提供的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JYD2025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测试用例，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Vivado Simulator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能够准确模拟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FPGA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板级外设行为，如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LED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和数码管显示。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组合 33"/>
          <p:cNvSpPr/>
          <p:nvPr/>
        </p:nvSpPr>
        <p:spPr>
          <a:xfrm>
            <a:off x="4836000" y="359955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平台</a:t>
            </a:r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说明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26000" y="1079710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99795" y="4128135"/>
            <a:ext cx="10604500" cy="24415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p>
            <a:pPr marL="0"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Verilator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：</a:t>
            </a:r>
            <a:endParaRPr lang="zh-CN" altLang="en-US" sz="24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indent="-34290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作为开源的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Verilog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仿真器，具有执行速度快、可脚本化等优点。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indent="-34290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Verilator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将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Verilog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代码转换为优化的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C++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模型，配合自定义的测试环境，实现了高效的周期精确仿真。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826000" y="1075265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5" name="圆角矩形 2"/>
          <p:cNvSpPr/>
          <p:nvPr/>
        </p:nvSpPr>
        <p:spPr>
          <a:xfrm>
            <a:off x="1288736" y="1400927"/>
            <a:ext cx="9614846" cy="2013086"/>
          </a:xfrm>
          <a:prstGeom prst="roundRect">
            <a:avLst>
              <a:gd name="adj" fmla="val 2323"/>
            </a:avLst>
          </a:prstGeom>
          <a:gradFill>
            <a:gsLst>
              <a:gs pos="0">
                <a:srgbClr val="2A64E3"/>
              </a:gs>
              <a:gs pos="73343">
                <a:srgbClr val="8E84C6"/>
              </a:gs>
              <a:gs pos="100000">
                <a:srgbClr val="F2A5A8"/>
              </a:gs>
            </a:gsLst>
            <a:lin ang="2700000"/>
          </a:gradFill>
          <a:ln w="12700">
            <a:miter lim="400000"/>
          </a:ln>
          <a:effectLst>
            <a:outerShdw blurRad="292100" dist="38100" dir="5400000" rotWithShape="0">
              <a:srgbClr val="000000">
                <a:alpha val="12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0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764" name="文本框 11"/>
          <p:cNvSpPr txBox="1"/>
          <p:nvPr/>
        </p:nvSpPr>
        <p:spPr>
          <a:xfrm>
            <a:off x="4861560" y="1807845"/>
            <a:ext cx="5587365" cy="11988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孪生平台是基于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Xilinx Kintex-7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系列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FPGA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构建的远程验证系统，通过网络连接实现远程烧录与实时调试。该平台完整复现了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JYD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实验箱的硬件环境，支持与实体设备相同的功能验证。</a:t>
            </a: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75" name="b9103699cfc5c3d0af5973693818c4961a3bae53ad84d-G3QvIn.jpeg" descr="b9103699cfc5c3d0af5973693818c4961a3bae53ad84d-G3QvIn.jpeg"/>
          <p:cNvPicPr>
            <a:picLocks noChangeAspect="1"/>
          </p:cNvPicPr>
          <p:nvPr/>
        </p:nvPicPr>
        <p:blipFill>
          <a:blip r:embed="rId3"/>
          <a:srcRect l="7590" r="7588" b="6"/>
          <a:stretch>
            <a:fillRect/>
          </a:stretch>
        </p:blipFill>
        <p:spPr>
          <a:xfrm>
            <a:off x="1288737" y="1400927"/>
            <a:ext cx="3046413" cy="20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" y="0"/>
                </a:moveTo>
                <a:cubicBezTo>
                  <a:pt x="154" y="0"/>
                  <a:pt x="0" y="225"/>
                  <a:pt x="0" y="503"/>
                </a:cubicBezTo>
                <a:lnTo>
                  <a:pt x="0" y="21102"/>
                </a:lnTo>
                <a:cubicBezTo>
                  <a:pt x="0" y="21379"/>
                  <a:pt x="154" y="21600"/>
                  <a:pt x="343" y="21600"/>
                </a:cubicBezTo>
                <a:lnTo>
                  <a:pt x="21257" y="21600"/>
                </a:lnTo>
                <a:cubicBezTo>
                  <a:pt x="21446" y="21600"/>
                  <a:pt x="21600" y="21379"/>
                  <a:pt x="21600" y="21102"/>
                </a:cubicBezTo>
                <a:lnTo>
                  <a:pt x="21600" y="503"/>
                </a:lnTo>
                <a:cubicBezTo>
                  <a:pt x="21600" y="225"/>
                  <a:pt x="21446" y="0"/>
                  <a:pt x="21257" y="0"/>
                </a:cubicBezTo>
                <a:lnTo>
                  <a:pt x="343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47370" y="3520440"/>
            <a:ext cx="3818255" cy="299085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a:ln>
        </p:spPr>
        <p:txBody>
          <a:bodyPr wrap="square" rtlCol="0" anchor="t">
            <a:noAutofit/>
          </a:bodyPr>
          <a:p>
            <a:pPr indent="0" algn="ctr" defTabSz="266700" eaLnBrk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核心硬件配置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 defTabSz="266700" eaLnBrk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FPGA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芯片：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xc7k325tffg900-2</a:t>
            </a:r>
            <a:endParaRPr lang="en-US" altLang="zh-CN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 defTabSz="266700" eaLnBrk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外设资源：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defTabSz="266700" eaLnBrk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32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个可编程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LED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指示灯、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8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位数码管、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64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个拨码开关、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8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个按键以及其他常用外设接口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1040" y="3520440"/>
            <a:ext cx="3800475" cy="3046095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a:ln>
        </p:spPr>
        <p:txBody>
          <a:bodyPr wrap="square" rtlCol="0" anchor="t">
            <a:spAutoFit/>
          </a:bodyPr>
          <a:p>
            <a:pPr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远程验证功能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远程烧录：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支持通过网络进行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FPGA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配置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实时监控：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可远程查看外设状态和测试结果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调试支持：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提供完整的验证环境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6930" y="3520440"/>
            <a:ext cx="3454400" cy="300863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a:ln>
        </p:spPr>
        <p:txBody>
          <a:bodyPr wrap="square" rtlCol="0" anchor="t">
            <a:noAutofit/>
          </a:bodyPr>
          <a:p>
            <a:pPr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平台特点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高效调试：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提供完整的外设模拟环境、支持测试数据采集与分析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便捷操作：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通过网络即可完成全部验证流程、可远程获取测试结果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组合 33"/>
          <p:cNvSpPr/>
          <p:nvPr/>
        </p:nvSpPr>
        <p:spPr>
          <a:xfrm>
            <a:off x="3629660" y="360045"/>
            <a:ext cx="5212080" cy="53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竞业达孪生平台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创赛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0"/>
            <a:ext cx="2016000" cy="1260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826000" y="1075265"/>
            <a:ext cx="540000" cy="72000"/>
          </a:xfrm>
          <a:prstGeom prst="rect">
            <a:avLst/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5" name="圆角矩形 2"/>
          <p:cNvSpPr/>
          <p:nvPr/>
        </p:nvSpPr>
        <p:spPr>
          <a:xfrm>
            <a:off x="1288733" y="1400810"/>
            <a:ext cx="9614535" cy="1372870"/>
          </a:xfrm>
          <a:prstGeom prst="roundRect">
            <a:avLst>
              <a:gd name="adj" fmla="val 2323"/>
            </a:avLst>
          </a:prstGeom>
          <a:gradFill>
            <a:gsLst>
              <a:gs pos="0">
                <a:srgbClr val="2A64E3"/>
              </a:gs>
              <a:gs pos="73343">
                <a:srgbClr val="8E84C6"/>
              </a:gs>
              <a:gs pos="100000">
                <a:srgbClr val="F2A5A8"/>
              </a:gs>
            </a:gsLst>
            <a:lin ang="2700000"/>
          </a:gradFill>
          <a:ln w="12700">
            <a:miter lim="400000"/>
          </a:ln>
          <a:effectLst>
            <a:outerShdw blurRad="292100" dist="38100" dir="5400000" rotWithShape="0">
              <a:srgbClr val="000000">
                <a:alpha val="12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0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</a:p>
        </p:txBody>
      </p:sp>
      <p:sp>
        <p:nvSpPr>
          <p:cNvPr id="764" name="文本框 11"/>
          <p:cNvSpPr txBox="1"/>
          <p:nvPr/>
        </p:nvSpPr>
        <p:spPr>
          <a:xfrm>
            <a:off x="4072890" y="1811020"/>
            <a:ext cx="5587365" cy="5530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FFFFFF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实验箱与孪生平台硬件一致，但是具有以下优势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75" name="b9103699cfc5c3d0af5973693818c4961a3bae53ad84d-G3QvIn.jpeg" descr="b9103699cfc5c3d0af5973693818c4961a3bae53ad84d-G3QvIn.jpeg"/>
          <p:cNvPicPr>
            <a:picLocks noChangeAspect="1"/>
          </p:cNvPicPr>
          <p:nvPr/>
        </p:nvPicPr>
        <p:blipFill>
          <a:blip r:embed="rId3"/>
          <a:srcRect l="7590" r="7588" b="6"/>
          <a:stretch>
            <a:fillRect/>
          </a:stretch>
        </p:blipFill>
        <p:spPr>
          <a:xfrm>
            <a:off x="1289050" y="1321435"/>
            <a:ext cx="2197735" cy="1452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" y="0"/>
                </a:moveTo>
                <a:cubicBezTo>
                  <a:pt x="154" y="0"/>
                  <a:pt x="0" y="225"/>
                  <a:pt x="0" y="503"/>
                </a:cubicBezTo>
                <a:lnTo>
                  <a:pt x="0" y="21102"/>
                </a:lnTo>
                <a:cubicBezTo>
                  <a:pt x="0" y="21379"/>
                  <a:pt x="154" y="21600"/>
                  <a:pt x="343" y="21600"/>
                </a:cubicBezTo>
                <a:lnTo>
                  <a:pt x="21257" y="21600"/>
                </a:lnTo>
                <a:cubicBezTo>
                  <a:pt x="21446" y="21600"/>
                  <a:pt x="21600" y="21379"/>
                  <a:pt x="21600" y="21102"/>
                </a:cubicBezTo>
                <a:lnTo>
                  <a:pt x="21600" y="503"/>
                </a:lnTo>
                <a:cubicBezTo>
                  <a:pt x="21600" y="225"/>
                  <a:pt x="21446" y="0"/>
                  <a:pt x="21257" y="0"/>
                </a:cubicBezTo>
                <a:lnTo>
                  <a:pt x="343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1289050" y="3118485"/>
            <a:ext cx="9614535" cy="174498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a:ln>
        </p:spPr>
        <p:txBody>
          <a:bodyPr wrap="square" rtlCol="0" anchor="t">
            <a:noAutofit/>
          </a:bodyPr>
          <a:p>
            <a:pPr indent="0" algn="ctr" defTabSz="266700" eaLnBrk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硬件可靠性保障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ctr" defTabSz="266700" eaLnBrk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物理信号完整性：实验箱提供真实的电路环境，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ctr" defTabSz="266700" eaLnBrk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信号传输特性（如时序抖动、信号衰减）与最终产品完全一致，避免虚拟平台可能存在的误差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9050" y="4977765"/>
            <a:ext cx="9614535" cy="149860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a:ln>
        </p:spPr>
        <p:txBody>
          <a:bodyPr wrap="square" rtlCol="0" anchor="t">
            <a:noAutofit/>
          </a:bodyPr>
          <a:p>
            <a:pPr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实时交互体验</a:t>
            </a:r>
            <a:endParaRPr lang="zh-CN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直接物理反馈：通过实体按键、拨码开关操作获得即时响应，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ctr" defTabSz="2667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LED/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数码管的显示效果无任何传输延迟（典型响应时间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&lt;1ms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endParaRPr lang="zh-CN" altLang="en-US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组合 33"/>
          <p:cNvSpPr/>
          <p:nvPr/>
        </p:nvSpPr>
        <p:spPr>
          <a:xfrm>
            <a:off x="4836000" y="359955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indent="0" algn="ctr" fontAlgn="auto"/>
            <a:r>
              <a:rPr lang="en-US" altLang="zh-CN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JYD</a:t>
            </a:r>
            <a:r>
              <a:rPr lang="zh-CN" altLang="en-US" sz="3200" b="0" kern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</a:rPr>
              <a:t>试验箱</a:t>
            </a:r>
            <a:endParaRPr lang="zh-CN" altLang="en-US" sz="3200" b="0" kern="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03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04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05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06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07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08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09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11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12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13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14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15.xml><?xml version="1.0" encoding="utf-8"?>
<p:tagLst xmlns:p="http://schemas.openxmlformats.org/presentationml/2006/main">
  <p:tag name="KSO_WM_DIAGRAM_VIRTUALLY_FRAME" val="{&quot;height&quot;:311.82835102231485,&quot;left&quot;:223.93701171875,&quot;top&quot;:153.07479858398438,&quot;width&quot;:640.6799174151083}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p="http://schemas.openxmlformats.org/presentationml/2006/main">
  <p:tag name="KSO_WM_DIAGRAM_VIRTUALLY_FRAME" val="{&quot;height&quot;:313.1677165354331,&quot;left&quot;:155.9,&quot;top&quot;:141.73228346456693,&quot;width&quot;:391.0216535433071}"/>
</p:tagLst>
</file>

<file path=ppt/tags/tag123.xml><?xml version="1.0" encoding="utf-8"?>
<p:tagLst xmlns:p="http://schemas.openxmlformats.org/presentationml/2006/main">
  <p:tag name="KSO_WM_DIAGRAM_VIRTUALLY_FRAME" val="{&quot;height&quot;:313.16771545410154,&quot;left&quot;:155.9,&quot;top&quot;:141.73228454589844,&quot;width&quot;:391.0216535433071}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p="http://schemas.openxmlformats.org/presentationml/2006/main">
  <p:tag name="KSO_WM_DIAGRAM_VIRTUALLY_FRAME" val="{&quot;height&quot;:391.1,&quot;left&quot;:70.375,&quot;top&quot;:72.7,&quot;width&quot;:819.275}"/>
</p:tagLst>
</file>

<file path=ppt/tags/tag132.xml><?xml version="1.0" encoding="utf-8"?>
<p:tagLst xmlns:p="http://schemas.openxmlformats.org/presentationml/2006/main">
  <p:tag name="KSO_WM_DIAGRAM_VIRTUALLY_FRAME" val="{&quot;height&quot;:391.1,&quot;left&quot;:70.375,&quot;top&quot;:72.7,&quot;width&quot;:819.275}"/>
</p:tagLst>
</file>

<file path=ppt/tags/tag133.xml><?xml version="1.0" encoding="utf-8"?>
<p:tagLst xmlns:p="http://schemas.openxmlformats.org/presentationml/2006/main">
  <p:tag name="KSO_WM_DIAGRAM_VIRTUALLY_FRAME" val="{&quot;height&quot;:391.1,&quot;left&quot;:70.375,&quot;top&quot;:72.7,&quot;width&quot;:819.275}"/>
</p:tagLst>
</file>

<file path=ppt/tags/tag1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p="http://schemas.openxmlformats.org/presentationml/2006/main">
  <p:tag name="KSO_WM_DIAGRAM_VIRTUALLY_FRAME" val="{&quot;height&quot;:391.1,&quot;left&quot;:70.375,&quot;top&quot;:72.7,&quot;width&quot;:819.275}"/>
</p:tagLst>
</file>

<file path=ppt/tags/tag1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p="http://schemas.openxmlformats.org/presentationml/2006/main">
  <p:tag name="KSO_WM_DIAGRAM_VIRTUALLY_FRAME" val="{&quot;height&quot;:391.1,&quot;left&quot;:70.375,&quot;top&quot;:72.7,&quot;width&quot;:819.275}"/>
</p:tagLst>
</file>

<file path=ppt/tags/tag138.xml><?xml version="1.0" encoding="utf-8"?>
<p:tagLst xmlns:p="http://schemas.openxmlformats.org/presentationml/2006/main">
  <p:tag name="KSO_WM_DIAGRAM_VIRTUALLY_FRAME" val="{&quot;height&quot;:391.1,&quot;left&quot;:70.375,&quot;top&quot;:72.7,&quot;width&quot;:819.275}"/>
</p:tagLst>
</file>

<file path=ppt/tags/tag139.xml><?xml version="1.0" encoding="utf-8"?>
<p:tagLst xmlns:p="http://schemas.openxmlformats.org/presentationml/2006/main">
  <p:tag name="KSO_WM_DIAGRAM_VIRTUALLY_FRAME" val="{&quot;height&quot;:391.1,&quot;left&quot;:70.375,&quot;top&quot;:72.7,&quot;width&quot;:819.27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391.1,&quot;left&quot;:70.375,&quot;top&quot;:72.7,&quot;width&quot;:819.275}"/>
</p:tagLst>
</file>

<file path=ppt/tags/tag1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2.xml><?xml version="1.0" encoding="utf-8"?>
<p:tagLst xmlns:p="http://schemas.openxmlformats.org/presentationml/2006/main">
  <p:tag name="KSO_WM_DIAGRAM_VIRTUALLY_FRAME" val="{&quot;height&quot;:313.16771545410154,&quot;left&quot;:155.9,&quot;top&quot;:141.73228454589844,&quot;width&quot;:391.0216535433071}"/>
</p:tagLst>
</file>

<file path=ppt/tags/tag143.xml><?xml version="1.0" encoding="utf-8"?>
<p:tagLst xmlns:p="http://schemas.openxmlformats.org/presentationml/2006/main">
  <p:tag name="KSO_WM_DIAGRAM_VIRTUALLY_FRAME" val="{&quot;height&quot;:313.1677165354331,&quot;left&quot;:155.9,&quot;top&quot;:141.73228346456693,&quot;width&quot;:391.0216535433071}"/>
</p:tagLst>
</file>

<file path=ppt/tags/tag14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p="http://schemas.openxmlformats.org/presentationml/2006/main">
  <p:tag name="KSO_WM_DIAGRAM_VIRTUALLY_FRAME" val="{&quot;height&quot;:313.16771545410154,&quot;left&quot;:155.9,&quot;top&quot;:141.73228454589844,&quot;width&quot;:391.0216535433071}"/>
</p:tagLst>
</file>

<file path=ppt/tags/tag149.xml><?xml version="1.0" encoding="utf-8"?>
<p:tagLst xmlns:p="http://schemas.openxmlformats.org/presentationml/2006/main">
  <p:tag name="KSO_WM_DIAGRAM_VIRTUALLY_FRAME" val="{&quot;height&quot;:313.1677165354331,&quot;left&quot;:155.9,&quot;top&quot;:141.73228346456693,&quot;width&quot;:391.0216535433071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52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53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54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55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56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57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58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59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1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2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3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4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5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6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7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8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69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1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2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73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74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75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76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77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78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79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83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84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85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86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87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88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89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93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94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95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96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97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98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199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474.54677165354326,&quot;left&quot;:26.45,&quot;top&quot;:127.55905511811025,&quot;width&quot;:907.0933070866142}"/>
</p:tagLst>
</file>

<file path=ppt/tags/tag2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65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66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67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68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69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71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72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73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74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75.xml><?xml version="1.0" encoding="utf-8"?>
<p:tagLst xmlns:p="http://schemas.openxmlformats.org/presentationml/2006/main">
  <p:tag name="KSO_WM_DIAGRAM_VIRTUALLY_FRAME" val="{&quot;height&quot;:348.55,&quot;left&quot;:155.9,&quot;top&quot;:137.5,&quot;width&quot;:391.1216535433071}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DIAGRAM_VIRTUALLY_FRAME" val="{&quot;height&quot;:313.1677165354331,&quot;left&quot;:155.9,&quot;top&quot;:141.73228346456693,&quot;width&quot;:391.0216535433071}"/>
</p:tagLst>
</file>

<file path=ppt/tags/tag78.xml><?xml version="1.0" encoding="utf-8"?>
<p:tagLst xmlns:p="http://schemas.openxmlformats.org/presentationml/2006/main">
  <p:tag name="KSO_WM_DIAGRAM_VIRTUALLY_FRAME" val="{&quot;height&quot;:313.1677165354331,&quot;left&quot;:155.9,&quot;top&quot;:141.73228346456693,&quot;width&quot;:391.0216535433071}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82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83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84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85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86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87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88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89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1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2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3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4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5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6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7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8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ags/tag99.xml><?xml version="1.0" encoding="utf-8"?>
<p:tagLst xmlns:p="http://schemas.openxmlformats.org/presentationml/2006/main">
  <p:tag name="KSO_WM_DIAGRAM_VIRTUALLY_FRAME" val="{&quot;height&quot;:322.6867636642526,&quot;left&quot;:26.45,&quot;top&quot;:127.55905511811025,&quot;width&quot;:907.0933070866142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3313</Words>
  <Application>WPS 演示</Application>
  <PresentationFormat>宽屏</PresentationFormat>
  <Paragraphs>309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Arial</vt:lpstr>
      <vt:lpstr>宋体</vt:lpstr>
      <vt:lpstr>Wingdings</vt:lpstr>
      <vt:lpstr>Wingdings</vt:lpstr>
      <vt:lpstr>Alimama ShuHeiTi Bold</vt:lpstr>
      <vt:lpstr>Times New Roman</vt:lpstr>
      <vt:lpstr>HarmonyOS Sans SC Black</vt:lpstr>
      <vt:lpstr>华文中宋</vt:lpstr>
      <vt:lpstr>黑体</vt:lpstr>
      <vt:lpstr>AlibabaPuHuiTi_2_75_SemiBold</vt:lpstr>
      <vt:lpstr>SWAstro</vt:lpstr>
      <vt:lpstr>AlibabaPuHuiTi_2_65_Medium</vt:lpstr>
      <vt:lpstr>HarmonyOS Sans SC Medium</vt:lpstr>
      <vt:lpstr>微软雅黑</vt:lpstr>
      <vt:lpstr>Arial Unicode MS</vt:lpstr>
      <vt:lpstr>Calibri</vt:lpstr>
      <vt:lpstr>Times New Roman</vt:lpstr>
      <vt:lpstr>HarmonyOS Sans SC Light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Reading.Wenjiu</cp:lastModifiedBy>
  <cp:revision>205</cp:revision>
  <dcterms:created xsi:type="dcterms:W3CDTF">2019-06-19T02:08:00Z</dcterms:created>
  <dcterms:modified xsi:type="dcterms:W3CDTF">2025-05-18T16:24:00Z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1D1E5E96885F45F995291C1AFC261B99_12</vt:lpwstr>
  </property>
</Properties>
</file>